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9" r:id="rId2"/>
    <p:sldId id="426" r:id="rId3"/>
    <p:sldId id="410" r:id="rId4"/>
    <p:sldId id="411" r:id="rId5"/>
    <p:sldId id="432" r:id="rId6"/>
    <p:sldId id="433" r:id="rId7"/>
    <p:sldId id="434" r:id="rId8"/>
    <p:sldId id="302" r:id="rId9"/>
    <p:sldId id="272" r:id="rId10"/>
  </p:sldIdLst>
  <p:sldSz cx="12192000" cy="6858000"/>
  <p:notesSz cx="9601200" cy="7315200"/>
  <p:custDataLst>
    <p:tags r:id="rId1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AAB293-954A-4BA4-9123-C412477C7CDE}">
          <p14:sldIdLst>
            <p14:sldId id="299"/>
            <p14:sldId id="426"/>
            <p14:sldId id="410"/>
            <p14:sldId id="411"/>
            <p14:sldId id="432"/>
            <p14:sldId id="433"/>
            <p14:sldId id="434"/>
            <p14:sldId id="302"/>
            <p14:sldId id="272"/>
          </p14:sldIdLst>
        </p14:section>
      </p14:sectionLst>
    </p:ext>
    <p:ext uri="{EFAFB233-063F-42B5-8137-9DF3F51BA10A}">
      <p15:sldGuideLst xmlns:p15="http://schemas.microsoft.com/office/powerpoint/2012/main">
        <p15:guide id="1" orient="horz" pos="1752" userDrawn="1">
          <p15:clr>
            <a:srgbClr val="A4A3A4"/>
          </p15:clr>
        </p15:guide>
        <p15:guide id="2" pos="1272" userDrawn="1">
          <p15:clr>
            <a:srgbClr val="A4A3A4"/>
          </p15:clr>
        </p15:guide>
        <p15:guide id="3" pos="6312"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6F8"/>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122" autoAdjust="0"/>
  </p:normalViewPr>
  <p:slideViewPr>
    <p:cSldViewPr snapToGrid="0" showGuides="1">
      <p:cViewPr varScale="1">
        <p:scale>
          <a:sx n="109" d="100"/>
          <a:sy n="109" d="100"/>
        </p:scale>
        <p:origin x="1264" y="-8"/>
      </p:cViewPr>
      <p:guideLst>
        <p:guide orient="horz" pos="1752"/>
        <p:guide pos="1272"/>
        <p:guide pos="6312"/>
        <p:guide orient="horz" pos="14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58982fda084393c199d6239a1acf925">
            <a:r>
              <a:rPr dirty="0" lang="en-US" noProof="0" sz="1200">
                <a:solidFill>
                  <a:srgbClr val="000000"/>
                </a:solidFill>
                <a:sym typeface=""/>
              </a:rPr>
              <a:t>Vous savez maintenant comment créer des éléments de données et intégrer les meilleures pratiques en matière de conventions d'appellation</a:t>
            </a:r>
          </a:p>
        </p:txBody>
      </p:sp>
    </p:spTree>
    <p:extLst>
      <p:ext uri="{BB962C8B-B14F-4D97-AF65-F5344CB8AC3E}">
        <p14:creationId xmlns:p14="http://schemas.microsoft.com/office/powerpoint/2010/main" val="2334010582"/>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b3b4f42e8bb6e69104b7ea437d894a">
            <a:r>
              <a:rPr dirty="0" lang="en-US" noProof="0"/>
              <a:t>Dans cette vidéo, vous allez apprendre à créer des éléments de données dans DHIS2.</a:t>
            </a:r>
          </a:p>
        </p:txBody>
      </p:sp>
    </p:spTree>
    <p:extLst>
      <p:ext uri="{BB962C8B-B14F-4D97-AF65-F5344CB8AC3E}">
        <p14:creationId xmlns:p14="http://schemas.microsoft.com/office/powerpoint/2010/main" val="887907847"/>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0cae96b5de25b9594204f487601fcf6">
            <a:r>
              <a:rPr dirty="0" lang="en-US" noProof="0"/>
              <a:t>Nous commencerons par créer un élément de données à partir de l'ensemble de données RMNCAH que vous connaissez déjà. Même si cet ensemble de données se compose de plusieurs sections contenant différents éléments de données, nous nous intéresserons pour l'instant à la section consacrée aux soins prénatals.</a:t>
            </a:r>
          </a:p>
        </p:txBody>
      </p:sp>
    </p:spTree>
    <p:extLst>
      <p:ext uri="{BB962C8B-B14F-4D97-AF65-F5344CB8AC3E}">
        <p14:creationId xmlns:p14="http://schemas.microsoft.com/office/powerpoint/2010/main" val="38842364"/>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ecc60080b03c5fa8087c9590d64188a">
            <a:r>
              <a:rPr b="0" dirty="0" i="0" lang="en-US" strike="noStrike" sz="1800" u="none">
                <a:solidFill>
                  <a:srgbClr val="000000"/>
                </a:solidFill>
                <a:effectLst/>
                <a:latin charset="0" panose="020F0502020204030203" pitchFamily="34" typeface="Lato"/>
              </a:rPr>
              <a:t>Nous constatons que cette section comporte trois éléments de données : première visite de soins prénatals, quatrième visite de soins prénatals et huitième visite ou plus de soins prénatals. Passons à la création du premier élément de données, la première visite de soins prénatals.</a:t>
            </a:r>
            <a:endParaRPr dirty="0" lang="es-ES"/>
          </a:p>
        </p:txBody>
      </p:sp>
    </p:spTree>
    <p:extLst>
      <p:ext uri="{BB962C8B-B14F-4D97-AF65-F5344CB8AC3E}">
        <p14:creationId xmlns:p14="http://schemas.microsoft.com/office/powerpoint/2010/main" val="3946697677"/>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24155158f7e905aa22c2a6d3847955c">
            <a:r>
              <a:rPr dirty="0" lang="en-US" noProof="0"/>
              <a:t>Une fois que nous avons rempli notre feuille de configuration avec toutes les informations relatives aux éléments de données que nous devons créer, nous pouvons maintenant commencer.</a:t>
            </a:r>
          </a:p>
        </p:txBody>
      </p:sp>
    </p:spTree>
    <p:extLst>
      <p:ext uri="{BB962C8B-B14F-4D97-AF65-F5344CB8AC3E}">
        <p14:creationId xmlns:p14="http://schemas.microsoft.com/office/powerpoint/2010/main" val="1389495507"/>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9a51d24e70d8ee42fca7afee8d685480">
            <a:r>
              <a:rPr dirty="0" lang="en-US" noProof="0"/>
              <a:t>Allez dans le menu des applications et sélectionnez l'application Maintenance. Pour créer ou modifier des éléments de données, cliquez sur Éléments de données dans le menu de la barre supérieure, puis sur l'onglet Éléments de données dans la partie gauche.</a:t>
            </a:r>
          </a:p>
          <a:p>
            <a:endParaRPr dirty="0" lang="en-US" noProof="0"/>
          </a:p>
          <a:p txid="38c17953b77b9aa3f0dcc924b8ae2c1c">
            <a:r>
              <a:rPr dirty="0" lang="en-US" noProof="0"/>
              <a:t>Nous pouvons maintenant voir la page de gestion des éléments de données avec la liste des éléments de données disponibles. Dans cet exemple, nous allons créer l'élément de données Première visite CPN. La meilleure pratique consiste à s'assurer que l'élément de données n'existe pas encore dans le système DHIS2.</a:t>
            </a:r>
          </a:p>
          <a:p>
            <a:endParaRPr dirty="0" lang="en-US" noProof="0"/>
          </a:p>
          <a:p txid="f43eea1ea0b00ade72df4cb364981754">
            <a:r>
              <a:rPr dirty="0" lang="en-US" noProof="0"/>
              <a:t>Pour vous assurer que nous ne créons pas de doublon, recherchez-le dans la liste. Une fois que vous avez confirmé que l'élément de données n'existe pas encore, commencez à le créer en cliquant sur le signe +. Il existe plusieurs champs disponibles pour nous aider à définir nos métadonnées.</a:t>
            </a:r>
          </a:p>
          <a:p>
            <a:endParaRPr dirty="0" lang="en-US" noProof="0"/>
          </a:p>
          <a:p txid="50deb688a3bc1ee30114c94380dc3652">
            <a:r>
              <a:rPr dirty="0" lang="en-US" noProof="0"/>
              <a:t>Quelques champs obligatoires doivent être remplis pour les éléments de données. Les deux premiers sont le nom et le nom abrégé. Nous pouvons les remplir en utilisant les informations de notre feuille de configuration. Pour le nom, Première visite CPN RMNCAH serait approprié selon nos normes. Pour le nom abrégé, nous pouvons utiliser CPN 1 tel qu'il figure dans notre feuille de calcul.</a:t>
            </a:r>
          </a:p>
          <a:p>
            <a:endParaRPr dirty="0" lang="en-US" noProof="0"/>
          </a:p>
          <a:p txid="69ab2bacf9fbeefc27e5d51ddadcb30d">
            <a:r>
              <a:rPr dirty="0" lang="en-US" noProof="0"/>
              <a:t>Notez que ces noms doivent être uniques pour les éléments de données. Vous ne pourrez pas enregistrer un élément de données portant le même nom qu'un élément de données existant. En référence à notre feuille, nous pouvons également ajouter la description. Les descriptions permettent de s'assurer que toute personne accédant au système peut utiliser les descriptions pour clarifier ce que représente un élément.</a:t>
            </a:r>
          </a:p>
          <a:p>
            <a:endParaRPr dirty="0" lang="en-US" noProof="0"/>
          </a:p>
          <a:p txid="72df11b6fa66abc08d5c541d1edd289c">
            <a:r>
              <a:rPr dirty="0" lang="en-US" noProof="0"/>
              <a:t>Ensuite, nous avons le champ "nom du formulaire", qui est facultatif mais utile dans de nombreuses circonstances. Le nom du formulaire est ce que les utilisateurs verront lorsqu'ils saisiront des données dans le formulaire de saisie. Par exemple, si nous utilisons Première visite CPN comme nom de formulaire, les utilisateurs verront ce nom au lieu de Première visite CPN RMNCAH.</a:t>
            </a:r>
          </a:p>
          <a:p>
            <a:endParaRPr dirty="0" lang="en-US" noProof="0"/>
          </a:p>
          <a:p txid="3aeb30f1c1a6f171e573448cea7468bd">
            <a:r>
              <a:rPr dirty="0" lang="en-US" noProof="0"/>
              <a:t>Le nom du formulaire peut permettre à l'utilisateur qui saisit les données de savoir plus facilement à quoi sert le champ. Après le nom du formulaire, nous avons trois champs obligatoires qui nous aident à déterminer comment l'élément de données se comportera dans notre système : le type de domaine, le type de valeur et le type d'agrégation. Pour le type de domaine, dans notre exemple, nous créons un élément de données qui sera utilisé dans un ensemble de données pour capturer des données agrégées telles que la synthèse des comptages ; nous devons donc sélectionner Agrégé.</a:t>
            </a:r>
          </a:p>
          <a:p>
            <a:endParaRPr dirty="0" lang="en-US" noProof="0"/>
          </a:p>
          <a:p txid="b19ee9eab03af9484f98ad6a9947cd81">
            <a:r>
              <a:rPr dirty="0" err="1" lang="en-US" noProof="0"/>
              <a:t>Pour en savoir plus sur la configuration des systèmes en vue de la capture des données tracker, consultez les cours Événements et Tracker de l'Académie DHIS2. Le prochain champ à définir est le type de valeur. Le type de valeur définit le type de valeurs que nous pouvons stocker dans l'élément de données lors de la collecte des données.</a:t>
            </a:r>
            <a:r>
              <a:rPr dirty="0" lang="en-US" noProof="0"/>
            </a:r>
          </a:p>
          <a:p>
            <a:endParaRPr dirty="0" lang="en-US" noProof="0"/>
          </a:p>
          <a:p txid="e5d0df68fa09bf05503a8c0565a5179a">
            <a:r>
              <a:rPr dirty="0" lang="en-US" noProof="0"/>
              <a:t>Nous voyons dans la liste qu'il y a un certain nombre de types de valeurs disponibles. Dans notre exemple, étant donné que nous saisissons des données sur le nombre de visites de CPN, nous voulons stocker uniquement des nombres entiers positifs ou nuls.</a:t>
            </a:r>
          </a:p>
          <a:p>
            <a:endParaRPr dirty="0" lang="en-US" noProof="0"/>
          </a:p>
          <a:p txid="70eb13a5350c3f79a1e659200ed0a373">
            <a:r>
              <a:rPr dirty="0" lang="en-US" noProof="0"/>
              <a:t>Notez que cette option est plus contraignante que l'option nombre, qui vous permet d'ajouter n'importe quelle valeur numérique, y compris avec des points décimaux. Pour en savoir plus sur les autres types de valeurs, veuillez consulter la documentation DHIS2.</a:t>
            </a:r>
          </a:p>
          <a:p>
            <a:endParaRPr dirty="0" lang="en-US" noProof="0"/>
          </a:p>
          <a:p txid="08218d653ba9534e4656480552918a28">
            <a:r>
              <a:rPr dirty="0" lang="en-US" noProof="0"/>
              <a:t>Ensuite, nous devons définir le type d'agrégation. Il s'agit de l'opérateur d'agrégation par défaut qui sera utilisé pour l'élément de données. Par exemple, si nous sélectionnons Somme, les données saisies pour l'élément de données seront alors additionnées à travers les périodes et les unités d'organisation.</a:t>
            </a:r>
          </a:p>
          <a:p>
            <a:endParaRPr dirty="0" lang="en-US" noProof="0"/>
          </a:p>
          <a:p txid="9e8cb1b301cae87838a9010256299246">
            <a:r>
              <a:rPr dirty="0" lang="en-US" noProof="0"/>
              <a:t>C'est ce que nous voulons pour notre exemple. Pour plus d'informations sur les autres types d'agrégation et leurs exemples, veuillez vous référer à la documentation DHIS2. Enfin, nous avons le champ de combinaison des catégories. Ce champ obligatoire nous aide à définir la désagrégation de l'élément de données.</a:t>
            </a:r>
          </a:p>
          <a:p>
            <a:endParaRPr dirty="0" lang="en-US" noProof="0"/>
          </a:p>
          <a:p txid="6a61c3693fce2dd8254e56d3d2f1aa92">
            <a:r>
              <a:rPr dirty="0" lang="en-US" noProof="0"/>
              <a:t>Nous avons précédemment appris que les désagrégations d'éléments de données permettent une décomposition plus poussée de l'élément de données en éléments constitutifs. Le groupe d'âge et le sexe sont des exemples courants de désagrégation. Dans notre exemple, nous n'avons pas besoin de décomposer davantage notre élément de données et nous sélectionnerons donc "Aucune" dans la liste des combinaisons de catégories disponibles. Voici donc tous les champs que vous devez ou devriez renseigner pour créer un élément de données.</a:t>
            </a:r>
            <a:r>
              <a:rPr dirty="0" err="1" lang="en-US" noProof="0"/>
            </a:r>
            <a:r>
              <a:rPr dirty="0" lang="en-US" noProof="0"/>
            </a:r>
            <a:r>
              <a:rPr dirty="0" err="1" lang="en-US" noProof="0"/>
            </a:r>
            <a:r>
              <a:rPr dirty="0" lang="en-US" noProof="0"/>
            </a:r>
          </a:p>
          <a:p>
            <a:endParaRPr dirty="0" lang="en-US" noProof="0"/>
          </a:p>
          <a:p txid="43c4e9336def71cda2c7ad473cb54a92">
            <a:r>
              <a:rPr dirty="0" lang="en-US" noProof="0"/>
              <a:t>Maintenant que nous avons renseigné tous ces champs, défilons jusqu'au bas de la page de création des éléments de données et cliquons sur Enregistrer. Cela nous ramène à la page de gestion des éléments de données, où nous pouvons voir la liste des éléments de données. Nous pouvons constater que le nouvel élément de données que nous venons de créer figure désormais dans cette liste.</a:t>
            </a:r>
          </a:p>
        </p:txBody>
      </p:sp>
    </p:spTree>
    <p:extLst>
      <p:ext uri="{BB962C8B-B14F-4D97-AF65-F5344CB8AC3E}">
        <p14:creationId xmlns:p14="http://schemas.microsoft.com/office/powerpoint/2010/main" val="486831966"/>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71488"/>
            <a:ext cx="7326312" cy="4121150"/>
          </a:xfrm>
        </p:spPr>
      </p:sp>
      <p:sp>
        <p:nvSpPr>
          <p:cNvPr id="3" name="Notes Placeholder 2"/>
          <p:cNvSpPr>
            <a:spLocks noGrp="1"/>
          </p:cNvSpPr>
          <p:nvPr>
            <p:ph idx="1" type="body"/>
          </p:nvPr>
        </p:nvSpPr>
        <p:spPr/>
        <p:txBody>
          <a:bodyPr bIns="48331" lIns="96661" rIns="96661" rtlCol="0" tIns="48331" vert="horz"/>
          <a:lstStyle/>
          <a:p txid="f7c260fb46cfe7698cbb9990ccc3f683">
            <a:pPr rtl="0"/>
            <a:r>
              <a:rPr dirty="0" lang="en-US" noProof="0">
                <a:solidFill>
                  <a:srgbClr val="000000"/>
                </a:solidFill>
                <a:sym typeface=""/>
              </a:rPr>
              <a:t>En résumé, vous pouvez créer un élément de données dans DHIS2 en accédant à l'application Maintenance, en sélectionnant l'onglet Élément de données et en ouvrant la page de gestion des éléments de données. Cliquez ensuite sur le bouton "+". Les champs obligatoires doivent être remplis, notamment le nom, le nom abrégé, le type de domaine, le type de valeur, le type d'agrégation et la combinaison de catégories. Nous vous recommandons également de remplir les champs description et nom du formulaire. Une fois que vous aurez cliqué sur Enregistrer, le nouvel élément de données sera donc ajouté à la liste des éléments de données du système.</a:t>
            </a:r>
          </a:p>
        </p:txBody>
      </p:sp>
    </p:spTree>
    <p:extLst>
      <p:ext uri="{BB962C8B-B14F-4D97-AF65-F5344CB8AC3E}">
        <p14:creationId xmlns:p14="http://schemas.microsoft.com/office/powerpoint/2010/main" val="3211509865"/>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8169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42492939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663148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946025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0935653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099376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131856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42055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475994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68204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461091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99024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45090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56076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61098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10374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4178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745882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526397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173476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16691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78845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4029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06596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21411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857451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238096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56475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6269483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33262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99369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0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0812851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025104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419971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387405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1836190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286228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489143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51633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1250181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9428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613581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8906844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73329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258425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093390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0595173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720681"/>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786848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97207"/>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0587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989991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606965"/>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8074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605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34292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922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137160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137160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13716000"/>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8761277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4.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5.png"/><Relationship Id="rId95" Type="http://schemas.openxmlformats.org/officeDocument/2006/relationships/image" Target="../media/image10.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93" Type="http://schemas.openxmlformats.org/officeDocument/2006/relationships/image" Target="../media/image8.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3.png"/><Relationship Id="rId91" Type="http://schemas.openxmlformats.org/officeDocument/2006/relationships/image" Target="../media/image6.svg"/><Relationship Id="rId9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png"/><Relationship Id="rId94" Type="http://schemas.openxmlformats.org/officeDocument/2006/relationships/image" Target="../media/image9.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7.png"/><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2.sv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96">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740" r:id="rId3"/>
    <p:sldLayoutId id="2147483737" r:id="rId4"/>
    <p:sldLayoutId id="2147483736" r:id="rId5"/>
    <p:sldLayoutId id="2147483735" r:id="rId6"/>
    <p:sldLayoutId id="2147483734" r:id="rId7"/>
    <p:sldLayoutId id="2147483733" r:id="rId8"/>
    <p:sldLayoutId id="2147483731" r:id="rId9"/>
    <p:sldLayoutId id="2147483730" r:id="rId10"/>
    <p:sldLayoutId id="2147483729" r:id="rId11"/>
    <p:sldLayoutId id="2147483727" r:id="rId12"/>
    <p:sldLayoutId id="2147483708" r:id="rId13"/>
    <p:sldLayoutId id="2147483692" r:id="rId14"/>
    <p:sldLayoutId id="2147483685" r:id="rId15"/>
    <p:sldLayoutId id="2147483755" r:id="rId16"/>
    <p:sldLayoutId id="2147483749" r:id="rId17"/>
    <p:sldLayoutId id="2147483744" r:id="rId18"/>
    <p:sldLayoutId id="2147483742" r:id="rId19"/>
    <p:sldLayoutId id="2147483722" r:id="rId20"/>
    <p:sldLayoutId id="2147483721" r:id="rId21"/>
    <p:sldLayoutId id="2147483715" r:id="rId22"/>
    <p:sldLayoutId id="2147483709" r:id="rId23"/>
    <p:sldLayoutId id="2147483693" r:id="rId24"/>
    <p:sldLayoutId id="2147483764" r:id="rId25"/>
    <p:sldLayoutId id="2147483761" r:id="rId26"/>
    <p:sldLayoutId id="2147483760" r:id="rId27"/>
    <p:sldLayoutId id="2147483759" r:id="rId28"/>
    <p:sldLayoutId id="2147483758" r:id="rId29"/>
    <p:sldLayoutId id="2147483757" r:id="rId30"/>
    <p:sldLayoutId id="2147483756" r:id="rId31"/>
    <p:sldLayoutId id="2147483754" r:id="rId32"/>
    <p:sldLayoutId id="2147483753" r:id="rId33"/>
    <p:sldLayoutId id="2147483751" r:id="rId34"/>
    <p:sldLayoutId id="2147483750" r:id="rId35"/>
    <p:sldLayoutId id="2147483748" r:id="rId36"/>
    <p:sldLayoutId id="2147483747" r:id="rId37"/>
    <p:sldLayoutId id="2147483746" r:id="rId38"/>
    <p:sldLayoutId id="2147483745" r:id="rId39"/>
    <p:sldLayoutId id="2147483725" r:id="rId40"/>
    <p:sldLayoutId id="2147483724" r:id="rId41"/>
    <p:sldLayoutId id="2147483723" r:id="rId42"/>
    <p:sldLayoutId id="2147483720" r:id="rId43"/>
    <p:sldLayoutId id="2147483719" r:id="rId44"/>
    <p:sldLayoutId id="2147483718" r:id="rId45"/>
    <p:sldLayoutId id="2147483717" r:id="rId46"/>
    <p:sldLayoutId id="2147483716" r:id="rId47"/>
    <p:sldLayoutId id="2147483713" r:id="rId48"/>
    <p:sldLayoutId id="2147483712" r:id="rId49"/>
    <p:sldLayoutId id="2147483711" r:id="rId50"/>
    <p:sldLayoutId id="2147483710" r:id="rId51"/>
    <p:sldLayoutId id="2147483687" r:id="rId52"/>
    <p:sldLayoutId id="2147483741" r:id="rId53"/>
    <p:sldLayoutId id="2147483694" r:id="rId54"/>
    <p:sldLayoutId id="2147483689" r:id="rId55"/>
    <p:sldLayoutId id="2147483695" r:id="rId56"/>
    <p:sldLayoutId id="2147483690" r:id="rId57"/>
    <p:sldLayoutId id="2147483696" r:id="rId58"/>
    <p:sldLayoutId id="2147483762" r:id="rId59"/>
    <p:sldLayoutId id="2147483726" r:id="rId60"/>
    <p:sldLayoutId id="2147483691" r:id="rId61"/>
    <p:sldLayoutId id="2147483686" r:id="rId62"/>
    <p:sldLayoutId id="2147483662" r:id="rId63"/>
    <p:sldLayoutId id="2147483664" r:id="rId64"/>
    <p:sldLayoutId id="2147483682" r:id="rId65"/>
    <p:sldLayoutId id="2147483674" r:id="rId66"/>
    <p:sldLayoutId id="2147483704" r:id="rId67"/>
    <p:sldLayoutId id="2147483706" r:id="rId68"/>
    <p:sldLayoutId id="2147483698" r:id="rId69"/>
    <p:sldLayoutId id="2147483699" r:id="rId70"/>
    <p:sldLayoutId id="2147483700" r:id="rId71"/>
    <p:sldLayoutId id="2147483701" r:id="rId72"/>
    <p:sldLayoutId id="2147483703" r:id="rId73"/>
    <p:sldLayoutId id="2147483702" r:id="rId74"/>
    <p:sldLayoutId id="2147483684" r:id="rId75"/>
    <p:sldLayoutId id="2147483763" r:id="rId76"/>
    <p:sldLayoutId id="2147483743" r:id="rId77"/>
    <p:sldLayoutId id="2147483738" r:id="rId78"/>
    <p:sldLayoutId id="2147483714" r:id="rId79"/>
    <p:sldLayoutId id="2147483707" r:id="rId80"/>
    <p:sldLayoutId id="2147483739" r:id="rId81"/>
    <p:sldLayoutId id="2147483732" r:id="rId82"/>
    <p:sldLayoutId id="2147483728" r:id="rId83"/>
    <p:sldLayoutId id="2147483752" r:id="rId84"/>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75.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80.xml" Type="http://schemas.openxmlformats.org/officeDocument/2006/relationships/slideLayout"/><Relationship Id="rId1" Target="../tags/tag3.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2.xml" Type="http://schemas.openxmlformats.org/officeDocument/2006/relationships/slideLayout"/><Relationship Id="rId1" Target="../tags/tag4.xml" Type="http://schemas.openxmlformats.org/officeDocument/2006/relationships/tags"/><Relationship Id="rId5" Target="../media/image24.svg" Type="http://schemas.openxmlformats.org/officeDocument/2006/relationships/image"/><Relationship Id="rId4" Target="../media/image23.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2.xml" Type="http://schemas.openxmlformats.org/officeDocument/2006/relationships/slideLayout"/><Relationship Id="rId1" Target="../tags/tag5.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54.xml" Type="http://schemas.openxmlformats.org/officeDocument/2006/relationships/slideLayout"/><Relationship Id="rId1" Target="../tags/tag6.xml" Type="http://schemas.openxmlformats.org/officeDocument/2006/relationships/tags"/><Relationship Id="rId6" Target="../media/image27.svg" Type="http://schemas.openxmlformats.org/officeDocument/2006/relationships/image"/><Relationship Id="rId5" Target="../media/image26.png" Type="http://schemas.openxmlformats.org/officeDocument/2006/relationships/image"/><Relationship Id="rId4" Target="../media/image25.png" Type="http://schemas.openxmlformats.org/officeDocument/2006/relationships/image"/></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75.xml" Type="http://schemas.openxmlformats.org/officeDocument/2006/relationships/slideLayout"/><Relationship Id="rId1" Target="../tags/tag7.xml" Type="http://schemas.openxmlformats.org/officeDocument/2006/relationships/tags"/><Relationship Id="rId4" Target="../media/image28.png" Type="http://schemas.openxmlformats.org/officeDocument/2006/relationships/image"/></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75.xml" Type="http://schemas.openxmlformats.org/officeDocument/2006/relationships/slideLayout"/><Relationship Id="rId1" Target="../tags/tag8.xml" Type="http://schemas.openxmlformats.org/officeDocument/2006/relationships/tags"/></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58.xml" Type="http://schemas.openxmlformats.org/officeDocument/2006/relationships/slideLayout"/><Relationship Id="rId1" Target="../tags/tag9.xml" Type="http://schemas.openxmlformats.org/officeDocument/2006/relationships/tags"/></Relationships>
</file>

<file path=ppt/slides/_rels/slide9.xml.rels><?xml version="1.0" encoding="utf-8"?>
<Relationships xmlns="http://schemas.openxmlformats.org/package/2006/relationships"><Relationship Id="rId3" Target="../notesSlides/notesSlide9.xml" Type="http://schemas.openxmlformats.org/officeDocument/2006/relationships/notesSlide"/><Relationship Id="rId2" Target="../slideLayouts/slideLayout65.xml" Type="http://schemas.openxmlformats.org/officeDocument/2006/relationships/slideLayout"/><Relationship Id="rId1" Target="../tags/tag10.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858946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1ed95be3d0ef3f63a58b6a45145735d3">
            <a:r>
              <a:rPr lang="en-US"/>
              <a:t>Création d'éléments de données</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EAA3D-14FE-D951-F484-AC32F7F1F9B5}"/>
              </a:ext>
            </a:extLst>
          </p:cNvPr>
          <p:cNvSpPr txBox="1"/>
          <p:nvPr/>
        </p:nvSpPr>
        <p:spPr>
          <a:xfrm>
            <a:off x="4085588" y="2083845"/>
            <a:ext cx="3897549" cy="461665"/>
          </a:xfrm>
          <a:prstGeom prst="rect">
            <a:avLst/>
          </a:prstGeom>
          <a:noFill/>
        </p:spPr>
        <p:txBody>
          <a:bodyPr rtlCol="0" wrap="square">
            <a:spAutoFit/>
          </a:bodyPr>
          <a:lstStyle/>
          <a:p txid="496746c6995aedbef236e272da989b61">
            <a:pPr algn="l">
              <a:buClr>
                <a:srgbClr val="008CCF"/>
              </a:buClr>
            </a:pPr>
            <a:r>
              <a:rPr lang="es-ES" sz="2400"/>
              <a:t>Créer des éléments de données</a:t>
            </a:r>
          </a:p>
        </p:txBody>
      </p:sp>
      <p:sp>
        <p:nvSpPr>
          <p:cNvPr id="31" name="TextBox 30">
            <a:extLst>
              <a:ext uri="{FF2B5EF4-FFF2-40B4-BE49-F238E27FC236}">
                <a16:creationId xmlns:a16="http://schemas.microsoft.com/office/drawing/2014/main" id="{8C17033B-7A7B-C4A4-6C2F-6122C551C2E8}"/>
              </a:ext>
            </a:extLst>
          </p:cNvPr>
          <p:cNvSpPr txBox="1"/>
          <p:nvPr/>
        </p:nvSpPr>
        <p:spPr>
          <a:xfrm>
            <a:off x="4085588" y="3058543"/>
            <a:ext cx="3897549" cy="461665"/>
          </a:xfrm>
          <a:prstGeom prst="rect">
            <a:avLst/>
          </a:prstGeom>
          <a:noFill/>
        </p:spPr>
        <p:txBody>
          <a:bodyPr rtlCol="0" wrap="square">
            <a:spAutoFit/>
          </a:bodyPr>
          <a:lstStyle/>
          <a:p txid="6bc3468292aa0cdff9e3435aa44972d8">
            <a:pPr algn="l">
              <a:buClr>
                <a:srgbClr val="008CCF"/>
              </a:buClr>
            </a:pPr>
            <a:r>
              <a:rPr lang="es-ES" sz="2400"/>
              <a:t>Convention d'appellation </a:t>
            </a:r>
          </a:p>
        </p:txBody>
      </p:sp>
      <p:sp>
        <p:nvSpPr>
          <p:cNvPr id="5" name="Rectangle 4">
            <a:extLst>
              <a:ext uri="{FF2B5EF4-FFF2-40B4-BE49-F238E27FC236}">
                <a16:creationId xmlns:a16="http://schemas.microsoft.com/office/drawing/2014/main" id="{F70844D1-A13E-75A5-B9E7-9BBB30DB43E3}"/>
              </a:ext>
            </a:extLst>
          </p:cNvPr>
          <p:cNvSpPr/>
          <p:nvPr/>
        </p:nvSpPr>
        <p:spPr>
          <a:xfrm>
            <a:off x="3401705" y="2036323"/>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27" name="Graphic 5">
            <a:extLst>
              <a:ext uri="{FF2B5EF4-FFF2-40B4-BE49-F238E27FC236}">
                <a16:creationId xmlns:a16="http://schemas.microsoft.com/office/drawing/2014/main" id="{B71D0897-5968-DC13-0D3E-3F240C857C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9037" y="1692614"/>
            <a:ext cx="967673" cy="900418"/>
          </a:xfrm>
          <a:prstGeom prst="rect">
            <a:avLst/>
          </a:prstGeom>
        </p:spPr>
      </p:pic>
      <p:sp>
        <p:nvSpPr>
          <p:cNvPr id="32" name="Rectangle 31">
            <a:extLst>
              <a:ext uri="{FF2B5EF4-FFF2-40B4-BE49-F238E27FC236}">
                <a16:creationId xmlns:a16="http://schemas.microsoft.com/office/drawing/2014/main" id="{93E4F2CD-9855-369F-F63E-BFDC6894FF6E}"/>
              </a:ext>
            </a:extLst>
          </p:cNvPr>
          <p:cNvSpPr/>
          <p:nvPr/>
        </p:nvSpPr>
        <p:spPr>
          <a:xfrm>
            <a:off x="3401705" y="3011021"/>
            <a:ext cx="556709" cy="556709"/>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3" name="Graphic 5">
            <a:extLst>
              <a:ext uri="{FF2B5EF4-FFF2-40B4-BE49-F238E27FC236}">
                <a16:creationId xmlns:a16="http://schemas.microsoft.com/office/drawing/2014/main" id="{43CA4535-A824-F9C8-965C-C7D101F730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73967" y="2668322"/>
            <a:ext cx="967673" cy="900418"/>
          </a:xfrm>
          <a:prstGeom prst="rect">
            <a:avLst/>
          </a:prstGeom>
        </p:spPr>
      </p:pic>
    </p:spTree>
    <p:custDataLst>
      <p:tags r:id="rId1"/>
    </p:custDataLst>
    <p:extLst>
      <p:ext uri="{BB962C8B-B14F-4D97-AF65-F5344CB8AC3E}">
        <p14:creationId xmlns:p14="http://schemas.microsoft.com/office/powerpoint/2010/main" val="2347688779"/>
      </p:ext>
    </p:extLst>
  </p:cSld>
  <p:clrMapOvr>
    <a:masterClrMapping/>
  </p:clrMapOvr>
  <mc:AlternateContent xmlns:mc="http://schemas.openxmlformats.org/markup-compatibility/2006" xmlns:p14="http://schemas.microsoft.com/office/powerpoint/2010/main">
    <mc:Choice Requires="p14">
      <p:transition advTm="7632" p14:dur="2000" spd="slow"/>
    </mc:Choice>
    <mc:Fallback xmlns="">
      <p:transition advTm="76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5"/>
                                        </p:tgtEl>
                                        <p:attrNameLst>
                                          <p:attrName>style.visibility</p:attrName>
                                        </p:attrNameLst>
                                      </p:cBhvr>
                                      <p:to>
                                        <p:strVal val="visible"/>
                                      </p:to>
                                    </p:set>
                                    <p:anim calcmode="lin" valueType="num">
                                      <p:cBhvr>
                                        <p:cTn dur="500" fill="hold" id="7"/>
                                        <p:tgtEl>
                                          <p:spTgt spid="5"/>
                                        </p:tgtEl>
                                        <p:attrNameLst>
                                          <p:attrName>ppt_w</p:attrName>
                                        </p:attrNameLst>
                                      </p:cBhvr>
                                      <p:tavLst>
                                        <p:tav tm="0">
                                          <p:val>
                                            <p:fltVal val="0"/>
                                          </p:val>
                                        </p:tav>
                                        <p:tav tm="100000">
                                          <p:val>
                                            <p:strVal val="#ppt_w"/>
                                          </p:val>
                                        </p:tav>
                                      </p:tavLst>
                                    </p:anim>
                                    <p:anim calcmode="lin" valueType="num">
                                      <p:cBhvr>
                                        <p:cTn dur="500" fill="hold" id="8"/>
                                        <p:tgtEl>
                                          <p:spTgt spid="5"/>
                                        </p:tgtEl>
                                        <p:attrNameLst>
                                          <p:attrName>ppt_h</p:attrName>
                                        </p:attrNameLst>
                                      </p:cBhvr>
                                      <p:tavLst>
                                        <p:tav tm="0">
                                          <p:val>
                                            <p:fltVal val="0"/>
                                          </p:val>
                                        </p:tav>
                                        <p:tav tm="100000">
                                          <p:val>
                                            <p:strVal val="#ppt_h"/>
                                          </p:val>
                                        </p:tav>
                                      </p:tavLst>
                                    </p:anim>
                                    <p:animEffect filter="fade" transition="in">
                                      <p:cBhvr>
                                        <p:cTn dur="500" id="9"/>
                                        <p:tgtEl>
                                          <p:spTgt spid="5"/>
                                        </p:tgtEl>
                                      </p:cBhvr>
                                    </p:animEffect>
                                  </p:childTnLst>
                                </p:cTn>
                              </p:par>
                              <p:par>
                                <p:cTn fill="hold" grpId="0" id="10" nodeType="withEffect" presetClass="entr" presetID="53" presetSubtype="16">
                                  <p:stCondLst>
                                    <p:cond delay="0"/>
                                  </p:stCondLst>
                                  <p:childTnLst>
                                    <p:set>
                                      <p:cBhvr>
                                        <p:cTn dur="1" fill="hold" id="11">
                                          <p:stCondLst>
                                            <p:cond delay="0"/>
                                          </p:stCondLst>
                                        </p:cTn>
                                        <p:tgtEl>
                                          <p:spTgt spid="32"/>
                                        </p:tgtEl>
                                        <p:attrNameLst>
                                          <p:attrName>style.visibility</p:attrName>
                                        </p:attrNameLst>
                                      </p:cBhvr>
                                      <p:to>
                                        <p:strVal val="visible"/>
                                      </p:to>
                                    </p:set>
                                    <p:anim calcmode="lin" valueType="num">
                                      <p:cBhvr>
                                        <p:cTn dur="500" fill="hold" id="12"/>
                                        <p:tgtEl>
                                          <p:spTgt spid="32"/>
                                        </p:tgtEl>
                                        <p:attrNameLst>
                                          <p:attrName>ppt_w</p:attrName>
                                        </p:attrNameLst>
                                      </p:cBhvr>
                                      <p:tavLst>
                                        <p:tav tm="0">
                                          <p:val>
                                            <p:fltVal val="0"/>
                                          </p:val>
                                        </p:tav>
                                        <p:tav tm="100000">
                                          <p:val>
                                            <p:strVal val="#ppt_w"/>
                                          </p:val>
                                        </p:tav>
                                      </p:tavLst>
                                    </p:anim>
                                    <p:anim calcmode="lin" valueType="num">
                                      <p:cBhvr>
                                        <p:cTn dur="500" fill="hold" id="13"/>
                                        <p:tgtEl>
                                          <p:spTgt spid="32"/>
                                        </p:tgtEl>
                                        <p:attrNameLst>
                                          <p:attrName>ppt_h</p:attrName>
                                        </p:attrNameLst>
                                      </p:cBhvr>
                                      <p:tavLst>
                                        <p:tav tm="0">
                                          <p:val>
                                            <p:fltVal val="0"/>
                                          </p:val>
                                        </p:tav>
                                        <p:tav tm="100000">
                                          <p:val>
                                            <p:strVal val="#ppt_h"/>
                                          </p:val>
                                        </p:tav>
                                      </p:tavLst>
                                    </p:anim>
                                    <p:animEffect filter="fade" transition="in">
                                      <p:cBhvr>
                                        <p:cTn dur="500" id="14"/>
                                        <p:tgtEl>
                                          <p:spTgt spid="32"/>
                                        </p:tgtEl>
                                      </p:cBhvr>
                                    </p:animEffect>
                                  </p:childTnLst>
                                </p:cTn>
                              </p:par>
                            </p:childTnLst>
                          </p:cTn>
                        </p:par>
                        <p:par>
                          <p:cTn fill="hold" id="15">
                            <p:stCondLst>
                              <p:cond delay="500"/>
                            </p:stCondLst>
                            <p:childTnLst>
                              <p:par>
                                <p:cTn fill="hold" grpId="0" id="16" nodeType="afterEffect" presetClass="entr" presetID="10" presetSubtype="0">
                                  <p:stCondLst>
                                    <p:cond delay="0"/>
                                  </p:stCondLst>
                                  <p:childTnLst>
                                    <p:set>
                                      <p:cBhvr>
                                        <p:cTn dur="1" fill="hold" id="17">
                                          <p:stCondLst>
                                            <p:cond delay="0"/>
                                          </p:stCondLst>
                                        </p:cTn>
                                        <p:tgtEl>
                                          <p:spTgt spid="2"/>
                                        </p:tgtEl>
                                        <p:attrNameLst>
                                          <p:attrName>style.visibility</p:attrName>
                                        </p:attrNameLst>
                                      </p:cBhvr>
                                      <p:to>
                                        <p:strVal val="visible"/>
                                      </p:to>
                                    </p:set>
                                    <p:animEffect filter="fade" transition="in">
                                      <p:cBhvr>
                                        <p:cTn dur="500" id="18"/>
                                        <p:tgtEl>
                                          <p:spTgt spid="2"/>
                                        </p:tgtEl>
                                      </p:cBhvr>
                                    </p:animEffect>
                                  </p:childTnLst>
                                </p:cTn>
                              </p:par>
                              <p:par>
                                <p:cTn fill="hold" grpId="0" id="19" nodeType="withEffect" presetClass="entr" presetID="10" presetSubtype="0">
                                  <p:stCondLst>
                                    <p:cond delay="0"/>
                                  </p:stCondLst>
                                  <p:childTnLst>
                                    <p:set>
                                      <p:cBhvr>
                                        <p:cTn dur="1" fill="hold" id="20">
                                          <p:stCondLst>
                                            <p:cond delay="0"/>
                                          </p:stCondLst>
                                        </p:cTn>
                                        <p:tgtEl>
                                          <p:spTgt spid="31"/>
                                        </p:tgtEl>
                                        <p:attrNameLst>
                                          <p:attrName>style.visibility</p:attrName>
                                        </p:attrNameLst>
                                      </p:cBhvr>
                                      <p:to>
                                        <p:strVal val="visible"/>
                                      </p:to>
                                    </p:set>
                                    <p:animEffect filter="fade" transition="in">
                                      <p:cBhvr>
                                        <p:cTn dur="500" id="21"/>
                                        <p:tgtEl>
                                          <p:spTgt spid="31"/>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p:stCondLst>
                                    <p:cond delay="0"/>
                                  </p:stCondLst>
                                  <p:childTnLst>
                                    <p:set>
                                      <p:cBhvr>
                                        <p:cTn dur="1" fill="hold" id="25">
                                          <p:stCondLst>
                                            <p:cond delay="0"/>
                                          </p:stCondLst>
                                        </p:cTn>
                                        <p:tgtEl>
                                          <p:spTgt spid="27"/>
                                        </p:tgtEl>
                                        <p:attrNameLst>
                                          <p:attrName>style.visibility</p:attrName>
                                        </p:attrNameLst>
                                      </p:cBhvr>
                                      <p:to>
                                        <p:strVal val="visible"/>
                                      </p:to>
                                    </p:set>
                                    <p:animEffect filter="wipe(left)" transition="in">
                                      <p:cBhvr>
                                        <p:cTn dur="500" id="26"/>
                                        <p:tgtEl>
                                          <p:spTgt spid="27"/>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8">
                                  <p:stCondLst>
                                    <p:cond delay="0"/>
                                  </p:stCondLst>
                                  <p:childTnLst>
                                    <p:set>
                                      <p:cBhvr>
                                        <p:cTn dur="1" fill="hold" id="30">
                                          <p:stCondLst>
                                            <p:cond delay="0"/>
                                          </p:stCondLst>
                                        </p:cTn>
                                        <p:tgtEl>
                                          <p:spTgt spid="33"/>
                                        </p:tgtEl>
                                        <p:attrNameLst>
                                          <p:attrName>style.visibility</p:attrName>
                                        </p:attrNameLst>
                                      </p:cBhvr>
                                      <p:to>
                                        <p:strVal val="visible"/>
                                      </p:to>
                                    </p:set>
                                    <p:animEffect filter="wipe(left)" transition="in">
                                      <p:cBhvr>
                                        <p:cTn dur="500" id="31"/>
                                        <p:tgtEl>
                                          <p:spTgt spid="3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1"/>
      <p:bldP animBg="1" grpId="0" spid="5"/>
      <p:bldP animBg="1" grpId="0" spid="32"/>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6C9B-0A93-6415-1118-32C6070A1FC0}"/>
              </a:ext>
            </a:extLst>
          </p:cNvPr>
          <p:cNvSpPr>
            <a:spLocks noGrp="1"/>
          </p:cNvSpPr>
          <p:nvPr>
            <p:ph type="title"/>
          </p:nvPr>
        </p:nvSpPr>
        <p:spPr/>
        <p:txBody>
          <a:bodyPr/>
          <a:lstStyle/>
          <a:p txid="13c9d5a7b0102e8ea22d81967a791e80">
            <a:r>
              <a:rPr lang="es-ES"/>
              <a:t>Dans cette vidéo, vous allez voir…</a:t>
            </a:r>
          </a:p>
        </p:txBody>
      </p:sp>
      <p:sp>
        <p:nvSpPr>
          <p:cNvPr id="5" name="TextBox 4">
            <a:extLst>
              <a:ext uri="{FF2B5EF4-FFF2-40B4-BE49-F238E27FC236}">
                <a16:creationId xmlns:a16="http://schemas.microsoft.com/office/drawing/2014/main" id="{A2E87165-B0F1-7DB0-0B58-8E8160612DBE}"/>
              </a:ext>
            </a:extLst>
          </p:cNvPr>
          <p:cNvSpPr txBox="1"/>
          <p:nvPr/>
        </p:nvSpPr>
        <p:spPr>
          <a:xfrm>
            <a:off x="5959200" y="2845468"/>
            <a:ext cx="5157979" cy="461665"/>
          </a:xfrm>
          <a:prstGeom prst="rect">
            <a:avLst/>
          </a:prstGeom>
          <a:noFill/>
        </p:spPr>
        <p:txBody>
          <a:bodyPr rtlCol="0" wrap="square">
            <a:spAutoFit/>
          </a:bodyPr>
          <a:lstStyle/>
          <a:p txid="4f5338647df4e35c09a6f429f935e9a7">
            <a:pPr indent="-342900" marL="342900">
              <a:buClr>
                <a:srgbClr val="008CCF"/>
              </a:buClr>
              <a:buFont charset="0" panose="020B0604020202020204" pitchFamily="34" typeface="Arial"/>
              <a:buChar char="•"/>
            </a:pPr>
            <a:r>
              <a:rPr lang="es-ES" sz="2400"/>
              <a:t>Comment créer des éléments de données</a:t>
            </a:r>
          </a:p>
        </p:txBody>
      </p:sp>
      <p:sp>
        <p:nvSpPr>
          <p:cNvPr id="7" name="TextBox 6">
            <a:extLst>
              <a:ext uri="{FF2B5EF4-FFF2-40B4-BE49-F238E27FC236}">
                <a16:creationId xmlns:a16="http://schemas.microsoft.com/office/drawing/2014/main" id="{E0825FE6-39C8-717D-ED1F-A4D403E52E28}"/>
              </a:ext>
            </a:extLst>
          </p:cNvPr>
          <p:cNvSpPr txBox="1"/>
          <p:nvPr/>
        </p:nvSpPr>
        <p:spPr>
          <a:xfrm>
            <a:off x="2597842" y="181852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a54b6d384f19dc1c487bc8b959be861a">
            <a:r>
              <a:rPr lang="es-ES"/>
              <a:t>Éléments de données</a:t>
            </a:r>
          </a:p>
        </p:txBody>
      </p:sp>
      <p:pic>
        <p:nvPicPr>
          <p:cNvPr id="8" name="Graphic 7">
            <a:extLst>
              <a:ext uri="{FF2B5EF4-FFF2-40B4-BE49-F238E27FC236}">
                <a16:creationId xmlns:a16="http://schemas.microsoft.com/office/drawing/2014/main" id="{6C4CFBEC-877A-0B4B-76B8-933E1C5544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7842" y="2781300"/>
            <a:ext cx="3054212" cy="1628136"/>
          </a:xfrm>
          <a:prstGeom prst="rect">
            <a:avLst/>
          </a:prstGeom>
        </p:spPr>
      </p:pic>
    </p:spTree>
    <p:custDataLst>
      <p:tags r:id="rId1"/>
    </p:custDataLst>
    <p:extLst>
      <p:ext uri="{BB962C8B-B14F-4D97-AF65-F5344CB8AC3E}">
        <p14:creationId xmlns:p14="http://schemas.microsoft.com/office/powerpoint/2010/main" val="1164777017"/>
      </p:ext>
    </p:extLst>
  </p:cSld>
  <p:clrMapOvr>
    <a:masterClrMapping/>
  </p:clrMapOvr>
  <mc:AlternateContent xmlns:mc="http://schemas.openxmlformats.org/markup-compatibility/2006" xmlns:p159="http://schemas.microsoft.com/office/powerpoint/2015/09/main">
    <mc:Choice Requires="p159">
      <p:transition advTm="5765" spd="slow">
        <p159:morph option="byObject"/>
      </p:transition>
    </mc:Choice>
    <mc:Fallback xmlns="">
      <p:transition advTm="576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8">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0-#ppt_w/2"/>
                                          </p:val>
                                        </p:tav>
                                        <p:tav tm="100000">
                                          <p:val>
                                            <p:strVal val="#ppt_x"/>
                                          </p:val>
                                        </p:tav>
                                      </p:tavLst>
                                    </p:anim>
                                    <p:anim calcmode="lin" valueType="num">
                                      <p:cBhvr additive="base">
                                        <p:cTn dur="500" fill="hold" id="8"/>
                                        <p:tgtEl>
                                          <p:spTgt spid="7"/>
                                        </p:tgtEl>
                                        <p:attrNameLst>
                                          <p:attrName>ppt_y</p:attrName>
                                        </p:attrNameLst>
                                      </p:cBhvr>
                                      <p:tavLst>
                                        <p:tav tm="0">
                                          <p:val>
                                            <p:strVal val="#ppt_y"/>
                                          </p:val>
                                        </p:tav>
                                        <p:tav tm="100000">
                                          <p:val>
                                            <p:strVal val="#ppt_y"/>
                                          </p:val>
                                        </p:tav>
                                      </p:tavLst>
                                    </p:anim>
                                  </p:childTnLst>
                                </p:cTn>
                              </p:par>
                              <p:par>
                                <p:cTn fill="hold" id="9" nodeType="withEffect" presetClass="entr" presetID="2" presetSubtype="8">
                                  <p:stCondLst>
                                    <p:cond delay="0"/>
                                  </p:stCondLst>
                                  <p:childTnLst>
                                    <p:set>
                                      <p:cBhvr>
                                        <p:cTn dur="1" fill="hold" id="10">
                                          <p:stCondLst>
                                            <p:cond delay="0"/>
                                          </p:stCondLst>
                                        </p:cTn>
                                        <p:tgtEl>
                                          <p:spTgt spid="8"/>
                                        </p:tgtEl>
                                        <p:attrNameLst>
                                          <p:attrName>style.visibility</p:attrName>
                                        </p:attrNameLst>
                                      </p:cBhvr>
                                      <p:to>
                                        <p:strVal val="visible"/>
                                      </p:to>
                                    </p:set>
                                    <p:anim calcmode="lin" valueType="num">
                                      <p:cBhvr additive="base">
                                        <p:cTn dur="500" fill="hold" id="11"/>
                                        <p:tgtEl>
                                          <p:spTgt spid="8"/>
                                        </p:tgtEl>
                                        <p:attrNameLst>
                                          <p:attrName>ppt_x</p:attrName>
                                        </p:attrNameLst>
                                      </p:cBhvr>
                                      <p:tavLst>
                                        <p:tav tm="0">
                                          <p:val>
                                            <p:strVal val="0-#ppt_w/2"/>
                                          </p:val>
                                        </p:tav>
                                        <p:tav tm="100000">
                                          <p:val>
                                            <p:strVal val="#ppt_x"/>
                                          </p:val>
                                        </p:tav>
                                      </p:tavLst>
                                    </p:anim>
                                    <p:anim calcmode="lin" valueType="num">
                                      <p:cBhvr additive="base">
                                        <p:cTn dur="500" fill="hold" id="12"/>
                                        <p:tgtEl>
                                          <p:spTgt spid="8"/>
                                        </p:tgtEl>
                                        <p:attrNameLst>
                                          <p:attrName>ppt_y</p:attrName>
                                        </p:attrNameLst>
                                      </p:cBhvr>
                                      <p:tavLst>
                                        <p:tav tm="0">
                                          <p:val>
                                            <p:strVal val="#ppt_y"/>
                                          </p:val>
                                        </p:tav>
                                        <p:tav tm="100000">
                                          <p:val>
                                            <p:strVal val="#ppt_y"/>
                                          </p:val>
                                        </p:tav>
                                      </p:tavLst>
                                    </p:anim>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500" id="17"/>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animBg="1" grpId="0" spid="7"/>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pic>
        <p:nvPicPr>
          <p:cNvPr descr="Arrow: Slight curve with solid fill" id="5" name="Graphic 4">
            <a:extLst>
              <a:ext uri="{FF2B5EF4-FFF2-40B4-BE49-F238E27FC236}">
                <a16:creationId xmlns:a16="http://schemas.microsoft.com/office/drawing/2014/main" id="{A43D8818-EA25-1972-2E6E-E6EB7CA6C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2809372"/>
            <a:ext cx="914400" cy="914400"/>
          </a:xfrm>
          <a:prstGeom prst="rect">
            <a:avLst/>
          </a:prstGeom>
        </p:spPr>
      </p:pic>
      <p:pic>
        <p:nvPicPr>
          <p:cNvPr descr="Arrow: Slight curve with solid fill" id="6" name="Graphic 5">
            <a:extLst>
              <a:ext uri="{FF2B5EF4-FFF2-40B4-BE49-F238E27FC236}">
                <a16:creationId xmlns:a16="http://schemas.microsoft.com/office/drawing/2014/main" id="{6018A4A6-551F-762E-016D-A3105A019D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4359440"/>
            <a:ext cx="914400" cy="914400"/>
          </a:xfrm>
          <a:prstGeom prst="rect">
            <a:avLst/>
          </a:prstGeom>
        </p:spPr>
      </p:pic>
      <p:pic>
        <p:nvPicPr>
          <p:cNvPr descr="Arrow: Slight curve with solid fill" id="9" name="Graphic 8">
            <a:extLst>
              <a:ext uri="{FF2B5EF4-FFF2-40B4-BE49-F238E27FC236}">
                <a16:creationId xmlns:a16="http://schemas.microsoft.com/office/drawing/2014/main" id="{4D16FCD7-0C73-B3B0-AF20-887327EE1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449" y="952500"/>
            <a:ext cx="914400" cy="914400"/>
          </a:xfrm>
          <a:prstGeom prst="rect">
            <a:avLst/>
          </a:prstGeom>
        </p:spPr>
      </p:pic>
      <p:sp>
        <p:nvSpPr>
          <p:cNvPr id="11" name="Freeform: Shape 10">
            <a:extLst>
              <a:ext uri="{FF2B5EF4-FFF2-40B4-BE49-F238E27FC236}">
                <a16:creationId xmlns:a16="http://schemas.microsoft.com/office/drawing/2014/main" id="{DE4F9988-E625-7D43-F3ED-B3A364F81700}"/>
              </a:ext>
            </a:extLst>
          </p:cNvPr>
          <p:cNvSpPr/>
          <p:nvPr/>
        </p:nvSpPr>
        <p:spPr>
          <a:xfrm>
            <a:off x="0" y="0"/>
            <a:ext cx="12192000" cy="6858000"/>
          </a:xfrm>
          <a:custGeom>
            <a:avLst/>
            <a:gdLst>
              <a:gd fmla="*/ 2002721 w 12192000" name="connsiteX0"/>
              <a:gd fmla="*/ 1204871 h 6858000" name="connsiteY0"/>
              <a:gd fmla="*/ 1906258 w 12192000" name="connsiteX1"/>
              <a:gd fmla="*/ 1301334 h 6858000" name="connsiteY1"/>
              <a:gd fmla="*/ 1906258 w 12192000" name="connsiteX2"/>
              <a:gd fmla="*/ 2975308 h 6858000" name="connsiteY2"/>
              <a:gd fmla="*/ 2002721 w 12192000" name="connsiteX3"/>
              <a:gd fmla="*/ 3071771 h 6858000" name="connsiteY3"/>
              <a:gd fmla="*/ 10189279 w 12192000" name="connsiteX4"/>
              <a:gd fmla="*/ 3071771 h 6858000" name="connsiteY4"/>
              <a:gd fmla="*/ 10285742 w 12192000" name="connsiteX5"/>
              <a:gd fmla="*/ 2975308 h 6858000" name="connsiteY5"/>
              <a:gd fmla="*/ 10285742 w 12192000" name="connsiteX6"/>
              <a:gd fmla="*/ 1301334 h 6858000" name="connsiteY6"/>
              <a:gd fmla="*/ 10189279 w 12192000" name="connsiteX7"/>
              <a:gd fmla="*/ 1204871 h 6858000" name="connsiteY7"/>
              <a:gd fmla="*/ 0 w 12192000" name="connsiteX8"/>
              <a:gd fmla="*/ 0 h 6858000" name="connsiteY8"/>
              <a:gd fmla="*/ 12192000 w 12192000" name="connsiteX9"/>
              <a:gd fmla="*/ 0 h 6858000" name="connsiteY9"/>
              <a:gd fmla="*/ 12192000 w 12192000" name="connsiteX10"/>
              <a:gd fmla="*/ 6858000 h 6858000" name="connsiteY10"/>
              <a:gd fmla="*/ 0 w 12192000" name="connsiteX11"/>
              <a:gd fmla="*/ 6858000 h 68580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858000" w="12192000">
                <a:moveTo>
                  <a:pt x="2002721" y="1204871"/>
                </a:moveTo>
                <a:cubicBezTo>
                  <a:pt x="1949446" y="1204871"/>
                  <a:pt x="1906258" y="1248059"/>
                  <a:pt x="1906258" y="1301334"/>
                </a:cubicBezTo>
                <a:lnTo>
                  <a:pt x="1906258" y="2975308"/>
                </a:lnTo>
                <a:cubicBezTo>
                  <a:pt x="1906258" y="3028583"/>
                  <a:pt x="1949446" y="3071771"/>
                  <a:pt x="2002721" y="3071771"/>
                </a:cubicBezTo>
                <a:lnTo>
                  <a:pt x="10189279" y="3071771"/>
                </a:lnTo>
                <a:cubicBezTo>
                  <a:pt x="10242554" y="3071771"/>
                  <a:pt x="10285742" y="3028583"/>
                  <a:pt x="10285742" y="2975308"/>
                </a:cubicBezTo>
                <a:lnTo>
                  <a:pt x="10285742" y="1301334"/>
                </a:lnTo>
                <a:cubicBezTo>
                  <a:pt x="10285742" y="1248059"/>
                  <a:pt x="10242554" y="1204871"/>
                  <a:pt x="10189279" y="1204871"/>
                </a:cubicBez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s-ES"/>
          </a:p>
        </p:txBody>
      </p:sp>
    </p:spTree>
    <p:custDataLst>
      <p:tags r:id="rId1"/>
    </p:custDataLst>
    <p:extLst>
      <p:ext uri="{BB962C8B-B14F-4D97-AF65-F5344CB8AC3E}">
        <p14:creationId xmlns:p14="http://schemas.microsoft.com/office/powerpoint/2010/main" val="2377307660"/>
      </p:ext>
    </p:extLst>
  </p:cSld>
  <p:clrMapOvr>
    <a:masterClrMapping/>
  </p:clrMapOvr>
  <mc:AlternateContent xmlns:mc="http://schemas.openxmlformats.org/markup-compatibility/2006" xmlns:p14="http://schemas.microsoft.com/office/powerpoint/2010/main">
    <mc:Choice Requires="p14">
      <p:transition advTm="17448" p14:dur="2000" spd="slow"/>
    </mc:Choice>
    <mc:Fallback xmlns="">
      <p:transition advTm="17448"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p14:bounceEnd="40000" valueType="num">
                                          <p:cBhvr additive="base">
                                            <p:cTn dur="1000" fill="hold" id="7"/>
                                            <p:tgtEl>
                                              <p:spTgt spid="1026"/>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26"/>
                                            </p:tgtEl>
                                            <p:attrNameLst>
                                              <p:attrName>style.visibility</p:attrName>
                                            </p:attrNameLst>
                                          </p:cBhvr>
                                          <p:to>
                                            <p:strVal val="visible"/>
                                          </p:to>
                                        </p:set>
                                        <p:anim calcmode="lin" valueType="num">
                                          <p:cBhvr additive="base">
                                            <p:cTn dur="1000" fill="hold" id="7"/>
                                            <p:tgtEl>
                                              <p:spTgt spid="1026"/>
                                            </p:tgtEl>
                                            <p:attrNameLst>
                                              <p:attrName>ppt_x</p:attrName>
                                            </p:attrNameLst>
                                          </p:cBhvr>
                                          <p:tavLst>
                                            <p:tav tm="0">
                                              <p:val>
                                                <p:strVal val="#ppt_x"/>
                                              </p:val>
                                            </p:tav>
                                            <p:tav tm="100000">
                                              <p:val>
                                                <p:strVal val="#ppt_x"/>
                                              </p:val>
                                            </p:tav>
                                          </p:tavLst>
                                        </p:anim>
                                        <p:anim calcmode="lin" valueType="num">
                                          <p:cBhvr additive="base">
                                            <p:cTn dur="1000" fill="hold" id="8"/>
                                            <p:tgtEl>
                                              <p:spTgt spid="102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8">
                                      <p:stCondLst>
                                        <p:cond delay="0"/>
                                      </p:stCondLst>
                                      <p:childTnLst>
                                        <p:set>
                                          <p:cBhvr>
                                            <p:cTn dur="1" fill="hold" id="12">
                                              <p:stCondLst>
                                                <p:cond delay="0"/>
                                              </p:stCondLst>
                                            </p:cTn>
                                            <p:tgtEl>
                                              <p:spTgt spid="9"/>
                                            </p:tgtEl>
                                            <p:attrNameLst>
                                              <p:attrName>style.visibility</p:attrName>
                                            </p:attrNameLst>
                                          </p:cBhvr>
                                          <p:to>
                                            <p:strVal val="visible"/>
                                          </p:to>
                                        </p:set>
                                        <p:animEffect filter="wipe(left)" transition="in">
                                          <p:cBhvr>
                                            <p:cTn dur="500" id="13"/>
                                            <p:tgtEl>
                                              <p:spTgt spid="9"/>
                                            </p:tgtEl>
                                          </p:cBhvr>
                                        </p:animEffect>
                                      </p:childTnLst>
                                    </p:cTn>
                                  </p:par>
                                </p:childTnLst>
                              </p:cTn>
                            </p:par>
                            <p:par>
                              <p:cTn fill="hold" id="14">
                                <p:stCondLst>
                                  <p:cond delay="500"/>
                                </p:stCondLst>
                                <p:childTnLst>
                                  <p:par>
                                    <p:cTn fill="hold" id="15" nodeType="afterEffect" presetClass="entr" presetID="22" presetSubtype="8">
                                      <p:stCondLst>
                                        <p:cond delay="500"/>
                                      </p:stCondLst>
                                      <p:childTnLst>
                                        <p:set>
                                          <p:cBhvr>
                                            <p:cTn dur="1" fill="hold" id="16">
                                              <p:stCondLst>
                                                <p:cond delay="0"/>
                                              </p:stCondLst>
                                            </p:cTn>
                                            <p:tgtEl>
                                              <p:spTgt spid="5"/>
                                            </p:tgtEl>
                                            <p:attrNameLst>
                                              <p:attrName>style.visibility</p:attrName>
                                            </p:attrNameLst>
                                          </p:cBhvr>
                                          <p:to>
                                            <p:strVal val="visible"/>
                                          </p:to>
                                        </p:set>
                                        <p:animEffect filter="wipe(left)" transition="in">
                                          <p:cBhvr>
                                            <p:cTn dur="500" id="17"/>
                                            <p:tgtEl>
                                              <p:spTgt spid="5"/>
                                            </p:tgtEl>
                                          </p:cBhvr>
                                        </p:animEffect>
                                      </p:childTnLst>
                                    </p:cTn>
                                  </p:par>
                                </p:childTnLst>
                              </p:cTn>
                            </p:par>
                            <p:par>
                              <p:cTn fill="hold" id="18">
                                <p:stCondLst>
                                  <p:cond delay="1500"/>
                                </p:stCondLst>
                                <p:childTnLst>
                                  <p:par>
                                    <p:cTn fill="hold" id="19" nodeType="afterEffect" presetClass="entr" presetID="22" presetSubtype="8">
                                      <p:stCondLst>
                                        <p:cond delay="500"/>
                                      </p:stCondLst>
                                      <p:childTnLst>
                                        <p:set>
                                          <p:cBhvr>
                                            <p:cTn dur="1" fill="hold" id="20">
                                              <p:stCondLst>
                                                <p:cond delay="0"/>
                                              </p:stCondLst>
                                            </p:cTn>
                                            <p:tgtEl>
                                              <p:spTgt spid="6"/>
                                            </p:tgtEl>
                                            <p:attrNameLst>
                                              <p:attrName>style.visibility</p:attrName>
                                            </p:attrNameLst>
                                          </p:cBhvr>
                                          <p:to>
                                            <p:strVal val="visible"/>
                                          </p:to>
                                        </p:set>
                                        <p:animEffect filter="wipe(left)" transition="in">
                                          <p:cBhvr>
                                            <p:cTn dur="500" id="21"/>
                                            <p:tgtEl>
                                              <p:spTgt spid="6"/>
                                            </p:tgtEl>
                                          </p:cBhvr>
                                        </p:animEffect>
                                      </p:childTnLst>
                                    </p:cTn>
                                  </p:par>
                                </p:childTnLst>
                              </p:cTn>
                            </p:par>
                          </p:childTnLst>
                        </p:cTn>
                      </p:par>
                      <p:par>
                        <p:cTn fill="hold" id="22">
                          <p:stCondLst>
                            <p:cond delay="indefinite"/>
                          </p:stCondLst>
                          <p:childTnLst>
                            <p:par>
                              <p:cTn fill="hold" id="23">
                                <p:stCondLst>
                                  <p:cond delay="0"/>
                                </p:stCondLst>
                                <p:childTnLst>
                                  <p:par>
                                    <p:cTn fill="hold" id="24" nodeType="clickEffect" presetClass="exit" presetID="10" presetSubtype="0">
                                      <p:stCondLst>
                                        <p:cond delay="0"/>
                                      </p:stCondLst>
                                      <p:childTnLst>
                                        <p:animEffect filter="fade" transition="out">
                                          <p:cBhvr>
                                            <p:cTn dur="500" id="25"/>
                                            <p:tgtEl>
                                              <p:spTgt spid="5"/>
                                            </p:tgtEl>
                                          </p:cBhvr>
                                        </p:animEffect>
                                        <p:set>
                                          <p:cBhvr>
                                            <p:cTn dur="1" fill="hold" id="26">
                                              <p:stCondLst>
                                                <p:cond delay="499"/>
                                              </p:stCondLst>
                                            </p:cTn>
                                            <p:tgtEl>
                                              <p:spTgt spid="5"/>
                                            </p:tgtEl>
                                            <p:attrNameLst>
                                              <p:attrName>style.visibility</p:attrName>
                                            </p:attrNameLst>
                                          </p:cBhvr>
                                          <p:to>
                                            <p:strVal val="hidden"/>
                                          </p:to>
                                        </p:set>
                                      </p:childTnLst>
                                    </p:cTn>
                                  </p:par>
                                  <p:par>
                                    <p:cTn fill="hold" id="27" nodeType="withEffect" presetClass="exit" presetID="10" presetSubtype="0">
                                      <p:stCondLst>
                                        <p:cond delay="0"/>
                                      </p:stCondLst>
                                      <p:childTnLst>
                                        <p:animEffect filter="fade" transition="out">
                                          <p:cBhvr>
                                            <p:cTn dur="500" id="28"/>
                                            <p:tgtEl>
                                              <p:spTgt spid="6"/>
                                            </p:tgtEl>
                                          </p:cBhvr>
                                        </p:animEffect>
                                        <p:set>
                                          <p:cBhvr>
                                            <p:cTn dur="1" fill="hold" id="29">
                                              <p:stCondLst>
                                                <p:cond delay="499"/>
                                              </p:stCondLst>
                                            </p:cTn>
                                            <p:tgtEl>
                                              <p:spTgt spid="6"/>
                                            </p:tgtEl>
                                            <p:attrNameLst>
                                              <p:attrName>style.visibility</p:attrName>
                                            </p:attrNameLst>
                                          </p:cBhvr>
                                          <p:to>
                                            <p:strVal val="hidden"/>
                                          </p:to>
                                        </p:set>
                                      </p:childTnLst>
                                    </p:cTn>
                                  </p:par>
                                  <p:par>
                                    <p:cTn fill="hold" grpId="0" id="30" nodeType="withEffect" presetClass="entr" presetID="10" presetSubtype="0">
                                      <p:stCondLst>
                                        <p:cond delay="0"/>
                                      </p:stCondLst>
                                      <p:childTnLst>
                                        <p:set>
                                          <p:cBhvr>
                                            <p:cTn dur="1" fill="hold" id="31">
                                              <p:stCondLst>
                                                <p:cond delay="0"/>
                                              </p:stCondLst>
                                            </p:cTn>
                                            <p:tgtEl>
                                              <p:spTgt spid="11"/>
                                            </p:tgtEl>
                                            <p:attrNameLst>
                                              <p:attrName>style.visibility</p:attrName>
                                            </p:attrNameLst>
                                          </p:cBhvr>
                                          <p:to>
                                            <p:strVal val="visible"/>
                                          </p:to>
                                        </p:set>
                                        <p:animEffect filter="fade" transition="in">
                                          <p:cBhvr>
                                            <p:cTn dur="500" id="32"/>
                                            <p:tgtEl>
                                              <p:spTgt spid="1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1"/>
        </p:bldLst>
      </p:timing>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92F-3CCE-6F0E-DCED-610D0D4E0562}"/>
              </a:ext>
            </a:extLst>
          </p:cNvPr>
          <p:cNvSpPr>
            <a:spLocks noGrp="1"/>
          </p:cNvSpPr>
          <p:nvPr>
            <p:ph type="title"/>
          </p:nvPr>
        </p:nvSpPr>
        <p:spPr/>
        <p:txBody>
          <a:bodyPr/>
          <a:lstStyle/>
          <a:p txid="12c9f7937cffcacc34c7f9eb430b6a27">
            <a:r>
              <a:rPr lang="es-ES"/>
              <a:t>Ensemble de données RMNCAH</a:t>
            </a:r>
          </a:p>
        </p:txBody>
      </p:sp>
      <p:pic>
        <p:nvPicPr>
          <p:cNvPr id="1026" name="Picture 2">
            <a:extLst>
              <a:ext uri="{FF2B5EF4-FFF2-40B4-BE49-F238E27FC236}">
                <a16:creationId xmlns:a16="http://schemas.microsoft.com/office/drawing/2014/main" id="{F0E44FD5-A08A-E983-3F5B-9915E536CC00}"/>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63162"/>
          <a:stretch/>
        </p:blipFill>
        <p:spPr bwMode="auto">
          <a:xfrm>
            <a:off x="1391148" y="1925457"/>
            <a:ext cx="9430578" cy="20524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995FD53A-A749-70D7-87EE-2CDD427CE00C}"/>
              </a:ext>
            </a:extLst>
          </p:cNvPr>
          <p:cNvSpPr/>
          <p:nvPr/>
        </p:nvSpPr>
        <p:spPr>
          <a:xfrm>
            <a:off x="1524655" y="2716760"/>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0" name="Rectangle: Rounded Corners 9">
            <a:extLst>
              <a:ext uri="{FF2B5EF4-FFF2-40B4-BE49-F238E27FC236}">
                <a16:creationId xmlns:a16="http://schemas.microsoft.com/office/drawing/2014/main" id="{45F327F1-063F-9C55-6136-C2C1C306306B}"/>
              </a:ext>
            </a:extLst>
          </p:cNvPr>
          <p:cNvSpPr/>
          <p:nvPr/>
        </p:nvSpPr>
        <p:spPr>
          <a:xfrm>
            <a:off x="1524655" y="3056808"/>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11" name="Rectangle: Rounded Corners 10">
            <a:extLst>
              <a:ext uri="{FF2B5EF4-FFF2-40B4-BE49-F238E27FC236}">
                <a16:creationId xmlns:a16="http://schemas.microsoft.com/office/drawing/2014/main" id="{53093E53-CBF6-B4C1-BA6B-B6977722C0D2}"/>
              </a:ext>
            </a:extLst>
          </p:cNvPr>
          <p:cNvSpPr/>
          <p:nvPr/>
        </p:nvSpPr>
        <p:spPr>
          <a:xfrm>
            <a:off x="1524655" y="3418914"/>
            <a:ext cx="5146020" cy="333698"/>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descr="Arrow: Slight curve with solid fill" id="12" name="Graphic 11">
            <a:extLst>
              <a:ext uri="{FF2B5EF4-FFF2-40B4-BE49-F238E27FC236}">
                <a16:creationId xmlns:a16="http://schemas.microsoft.com/office/drawing/2014/main" id="{CEAE55DB-8427-8FC2-C989-88457030E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00" y="2426409"/>
            <a:ext cx="914400" cy="914400"/>
          </a:xfrm>
          <a:prstGeom prst="rect">
            <a:avLst/>
          </a:prstGeom>
        </p:spPr>
      </p:pic>
    </p:spTree>
    <p:custDataLst>
      <p:tags r:id="rId1"/>
    </p:custDataLst>
    <p:extLst>
      <p:ext uri="{BB962C8B-B14F-4D97-AF65-F5344CB8AC3E}">
        <p14:creationId xmlns:p14="http://schemas.microsoft.com/office/powerpoint/2010/main" val="379625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18720" p14:dur="2000" spd="slow">
        <p159:morph option="byObject"/>
      </p:transition>
    </mc:Choice>
    <mc:Fallback xmlns="">
      <p:transition advTm="18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9"/>
                                        </p:tgtEl>
                                        <p:attrNameLst>
                                          <p:attrName>style.visibility</p:attrName>
                                        </p:attrNameLst>
                                      </p:cBhvr>
                                      <p:to>
                                        <p:strVal val="visible"/>
                                      </p:to>
                                    </p:set>
                                    <p:animEffect filter="fade" transition="in">
                                      <p:cBhvr>
                                        <p:cTn dur="500" id="7"/>
                                        <p:tgtEl>
                                          <p:spTgt spid="9"/>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
                                        </p:tgtEl>
                                        <p:attrNameLst>
                                          <p:attrName>style.visibility</p:attrName>
                                        </p:attrNameLst>
                                      </p:cBhvr>
                                      <p:to>
                                        <p:strVal val="visible"/>
                                      </p:to>
                                    </p:set>
                                    <p:animEffect filter="fade" transition="in">
                                      <p:cBhvr>
                                        <p:cTn dur="500" id="12"/>
                                        <p:tgtEl>
                                          <p:spTgt spid="10"/>
                                        </p:tgtEl>
                                      </p:cBhvr>
                                    </p:animEffect>
                                  </p:childTnLst>
                                </p:cTn>
                              </p:par>
                              <p:par>
                                <p:cTn fill="hold" grpId="1" id="13" nodeType="withEffect" presetClass="exit" presetID="10" presetSubtype="0">
                                  <p:stCondLst>
                                    <p:cond delay="0"/>
                                  </p:stCondLst>
                                  <p:childTnLst>
                                    <p:animEffect filter="fade" transition="out">
                                      <p:cBhvr>
                                        <p:cTn dur="500" id="14"/>
                                        <p:tgtEl>
                                          <p:spTgt spid="9"/>
                                        </p:tgtEl>
                                      </p:cBhvr>
                                    </p:animEffect>
                                    <p:set>
                                      <p:cBhvr>
                                        <p:cTn dur="1" fill="hold" id="15">
                                          <p:stCondLst>
                                            <p:cond delay="499"/>
                                          </p:stCondLst>
                                        </p:cTn>
                                        <p:tgtEl>
                                          <p:spTgt spid="9"/>
                                        </p:tgtEl>
                                        <p:attrNameLst>
                                          <p:attrName>style.visibility</p:attrName>
                                        </p:attrNameLst>
                                      </p:cBhvr>
                                      <p:to>
                                        <p:strVal val="hidden"/>
                                      </p:to>
                                    </p:set>
                                  </p:childTnLst>
                                </p:cTn>
                              </p:par>
                            </p:childTnLst>
                          </p:cTn>
                        </p:par>
                      </p:childTnLst>
                    </p:cTn>
                  </p:par>
                  <p:par>
                    <p:cTn fill="hold" id="16">
                      <p:stCondLst>
                        <p:cond delay="indefinite"/>
                      </p:stCondLst>
                      <p:childTnLst>
                        <p:par>
                          <p:cTn fill="hold" id="17">
                            <p:stCondLst>
                              <p:cond delay="0"/>
                            </p:stCondLst>
                            <p:childTnLst>
                              <p:par>
                                <p:cTn fill="hold" grpId="0" id="18" nodeType="clickEffect" presetClass="entr" presetID="10" presetSubtype="0">
                                  <p:stCondLst>
                                    <p:cond delay="0"/>
                                  </p:stCondLst>
                                  <p:childTnLst>
                                    <p:set>
                                      <p:cBhvr>
                                        <p:cTn dur="1" fill="hold" id="19">
                                          <p:stCondLst>
                                            <p:cond delay="0"/>
                                          </p:stCondLst>
                                        </p:cTn>
                                        <p:tgtEl>
                                          <p:spTgt spid="11"/>
                                        </p:tgtEl>
                                        <p:attrNameLst>
                                          <p:attrName>style.visibility</p:attrName>
                                        </p:attrNameLst>
                                      </p:cBhvr>
                                      <p:to>
                                        <p:strVal val="visible"/>
                                      </p:to>
                                    </p:set>
                                    <p:animEffect filter="fade" transition="in">
                                      <p:cBhvr>
                                        <p:cTn dur="500" id="20"/>
                                        <p:tgtEl>
                                          <p:spTgt spid="11"/>
                                        </p:tgtEl>
                                      </p:cBhvr>
                                    </p:animEffect>
                                  </p:childTnLst>
                                </p:cTn>
                              </p:par>
                              <p:par>
                                <p:cTn fill="hold" grpId="1" id="21" nodeType="withEffect" presetClass="exit" presetID="10" presetSubtype="0">
                                  <p:stCondLst>
                                    <p:cond delay="0"/>
                                  </p:stCondLst>
                                  <p:childTnLst>
                                    <p:animEffect filter="fade" transition="out">
                                      <p:cBhvr>
                                        <p:cTn dur="500" id="22"/>
                                        <p:tgtEl>
                                          <p:spTgt spid="10"/>
                                        </p:tgtEl>
                                      </p:cBhvr>
                                    </p:animEffect>
                                    <p:set>
                                      <p:cBhvr>
                                        <p:cTn dur="1" fill="hold" id="23">
                                          <p:stCondLst>
                                            <p:cond delay="499"/>
                                          </p:stCondLst>
                                        </p:cTn>
                                        <p:tgtEl>
                                          <p:spTgt spid="10"/>
                                        </p:tgtEl>
                                        <p:attrNameLst>
                                          <p:attrName>style.visibility</p:attrName>
                                        </p:attrNameLst>
                                      </p:cBhvr>
                                      <p:to>
                                        <p:strVal val="hidden"/>
                                      </p:to>
                                    </p:set>
                                  </p:childTnLst>
                                </p:cTn>
                              </p:par>
                            </p:childTnLst>
                          </p:cTn>
                        </p:par>
                      </p:childTnLst>
                    </p:cTn>
                  </p:par>
                  <p:par>
                    <p:cTn fill="hold" id="24">
                      <p:stCondLst>
                        <p:cond delay="indefinite"/>
                      </p:stCondLst>
                      <p:childTnLst>
                        <p:par>
                          <p:cTn fill="hold" id="25">
                            <p:stCondLst>
                              <p:cond delay="0"/>
                            </p:stCondLst>
                            <p:childTnLst>
                              <p:par>
                                <p:cTn fill="hold" grpId="1" id="26" nodeType="clickEffect" presetClass="exit" presetID="10" presetSubtype="0">
                                  <p:stCondLst>
                                    <p:cond delay="0"/>
                                  </p:stCondLst>
                                  <p:childTnLst>
                                    <p:animEffect filter="fade" transition="out">
                                      <p:cBhvr>
                                        <p:cTn dur="500" id="27"/>
                                        <p:tgtEl>
                                          <p:spTgt spid="11"/>
                                        </p:tgtEl>
                                      </p:cBhvr>
                                    </p:animEffect>
                                    <p:set>
                                      <p:cBhvr>
                                        <p:cTn dur="1" fill="hold" id="28">
                                          <p:stCondLst>
                                            <p:cond delay="499"/>
                                          </p:stCondLst>
                                        </p:cTn>
                                        <p:tgtEl>
                                          <p:spTgt spid="11"/>
                                        </p:tgtEl>
                                        <p:attrNameLst>
                                          <p:attrName>style.visibility</p:attrName>
                                        </p:attrNameLst>
                                      </p:cBhvr>
                                      <p:to>
                                        <p:strVal val="hidden"/>
                                      </p:to>
                                    </p:set>
                                  </p:childTnLst>
                                </p:cTn>
                              </p:par>
                              <p:par>
                                <p:cTn fill="hold" id="29" nodeType="withEffect" presetClass="entr" presetID="22" presetSubtype="8">
                                  <p:stCondLst>
                                    <p:cond delay="0"/>
                                  </p:stCondLst>
                                  <p:childTnLst>
                                    <p:set>
                                      <p:cBhvr>
                                        <p:cTn dur="1" fill="hold" id="30">
                                          <p:stCondLst>
                                            <p:cond delay="0"/>
                                          </p:stCondLst>
                                        </p:cTn>
                                        <p:tgtEl>
                                          <p:spTgt spid="12"/>
                                        </p:tgtEl>
                                        <p:attrNameLst>
                                          <p:attrName>style.visibility</p:attrName>
                                        </p:attrNameLst>
                                      </p:cBhvr>
                                      <p:to>
                                        <p:strVal val="visible"/>
                                      </p:to>
                                    </p:set>
                                    <p:animEffect filter="wipe(left)" transition="in">
                                      <p:cBhvr>
                                        <p:cTn dur="500" id="31"/>
                                        <p:tgtEl>
                                          <p:spTgt spid="1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animBg="1" grpId="1" spid="9"/>
      <p:bldP animBg="1" grpId="0" spid="10"/>
      <p:bldP animBg="1" grpId="1" spid="10"/>
      <p:bldP animBg="1" grpId="0" spid="11"/>
      <p:bldP animBg="1" grpId="1" spid="11"/>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6A0D6C-DEDC-911F-192A-C93C442FDE9C}"/>
              </a:ext>
            </a:extLst>
          </p:cNvPr>
          <p:cNvPicPr>
            <a:picLocks noChangeAspect="1"/>
          </p:cNvPicPr>
          <p:nvPr/>
        </p:nvPicPr>
        <p:blipFill>
          <a:blip r:embed="rId4"/>
          <a:stretch>
            <a:fillRect/>
          </a:stretch>
        </p:blipFill>
        <p:spPr>
          <a:xfrm>
            <a:off x="294735" y="1631321"/>
            <a:ext cx="11728652" cy="3595358"/>
          </a:xfrm>
          <a:prstGeom prst="rect">
            <a:avLst/>
          </a:prstGeom>
        </p:spPr>
      </p:pic>
      <p:sp>
        <p:nvSpPr>
          <p:cNvPr id="4" name="TextBox 3">
            <a:extLst>
              <a:ext uri="{FF2B5EF4-FFF2-40B4-BE49-F238E27FC236}">
                <a16:creationId xmlns:a16="http://schemas.microsoft.com/office/drawing/2014/main" id="{E0D345A4-8FB6-37B9-88ED-50E6BA52543E}"/>
              </a:ext>
            </a:extLst>
          </p:cNvPr>
          <p:cNvSpPr txBox="1"/>
          <p:nvPr/>
        </p:nvSpPr>
        <p:spPr>
          <a:xfrm>
            <a:off x="1835285" y="833735"/>
            <a:ext cx="8521430" cy="461665"/>
          </a:xfrm>
          <a:prstGeom prst="rect">
            <a:avLst/>
          </a:prstGeom>
          <a:noFill/>
        </p:spPr>
        <p:txBody>
          <a:bodyPr rtlCol="0" wrap="square">
            <a:spAutoFit/>
          </a:bodyPr>
          <a:lstStyle/>
          <a:p txid="67ea88d06154f3a1398df581d377b1c3">
            <a:pPr algn="ctr">
              <a:buClr>
                <a:srgbClr val="008CCF"/>
              </a:buClr>
            </a:pPr>
            <a:r>
              <a:rPr lang="es-ES" sz="2400"/>
              <a:t>Feuille de configuration</a:t>
            </a:r>
          </a:p>
        </p:txBody>
      </p:sp>
      <p:sp>
        <p:nvSpPr>
          <p:cNvPr id="5" name="Rectangle: Rounded Corners 4">
            <a:extLst>
              <a:ext uri="{FF2B5EF4-FFF2-40B4-BE49-F238E27FC236}">
                <a16:creationId xmlns:a16="http://schemas.microsoft.com/office/drawing/2014/main" id="{072975CF-463B-250A-397D-771D3DEE76CE}"/>
              </a:ext>
            </a:extLst>
          </p:cNvPr>
          <p:cNvSpPr/>
          <p:nvPr/>
        </p:nvSpPr>
        <p:spPr>
          <a:xfrm>
            <a:off x="655651" y="2195350"/>
            <a:ext cx="11367736" cy="878589"/>
          </a:xfrm>
          <a:prstGeom prst="roundRect">
            <a:avLst>
              <a:gd fmla="val 2737" name="adj"/>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Tree>
    <p:custDataLst>
      <p:tags r:id="rId1"/>
    </p:custDataLst>
    <p:extLst>
      <p:ext uri="{BB962C8B-B14F-4D97-AF65-F5344CB8AC3E}">
        <p14:creationId xmlns:p14="http://schemas.microsoft.com/office/powerpoint/2010/main" val="150425784"/>
      </p:ext>
    </p:extLst>
  </p:cSld>
  <p:clrMapOvr>
    <a:masterClrMapping/>
  </p:clrMapOvr>
  <mc:AlternateContent xmlns:mc="http://schemas.openxmlformats.org/markup-compatibility/2006" xmlns:p14="http://schemas.microsoft.com/office/powerpoint/2010/main">
    <mc:Choice Requires="p14">
      <p:transition advTm="8808" p14:dur="2000" spd="slow"/>
    </mc:Choice>
    <mc:Fallback xmlns="">
      <p:transition advTm="880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1+#ppt_h/2"/>
                                          </p:val>
                                        </p:tav>
                                        <p:tav tm="100000">
                                          <p:val>
                                            <p:strVal val="#ppt_y"/>
                                          </p:val>
                                        </p:tav>
                                      </p:tavLst>
                                    </p:anim>
                                  </p:childTnLst>
                                </p:cTn>
                              </p:par>
                              <p:par>
                                <p:cTn fill="hold" grpId="0" id="9" nodeType="withEffect" presetClass="entr" presetID="10" presetSubtype="0">
                                  <p:stCondLst>
                                    <p:cond delay="0"/>
                                  </p:stCondLst>
                                  <p:childTnLst>
                                    <p:set>
                                      <p:cBhvr>
                                        <p:cTn dur="1" fill="hold" id="10">
                                          <p:stCondLst>
                                            <p:cond delay="0"/>
                                          </p:stCondLst>
                                        </p:cTn>
                                        <p:tgtEl>
                                          <p:spTgt spid="4"/>
                                        </p:tgtEl>
                                        <p:attrNameLst>
                                          <p:attrName>style.visibility</p:attrName>
                                        </p:attrNameLst>
                                      </p:cBhvr>
                                      <p:to>
                                        <p:strVal val="visible"/>
                                      </p:to>
                                    </p:set>
                                    <p:animEffect filter="fade" transition="in">
                                      <p:cBhvr>
                                        <p:cTn dur="500" id="11"/>
                                        <p:tgtEl>
                                          <p:spTgt spid="4"/>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10" presetSubtype="0">
                                  <p:stCondLst>
                                    <p:cond delay="0"/>
                                  </p:stCondLst>
                                  <p:childTnLst>
                                    <p:set>
                                      <p:cBhvr>
                                        <p:cTn dur="1" fill="hold" id="15">
                                          <p:stCondLst>
                                            <p:cond delay="0"/>
                                          </p:stCondLst>
                                        </p:cTn>
                                        <p:tgtEl>
                                          <p:spTgt spid="5"/>
                                        </p:tgtEl>
                                        <p:attrNameLst>
                                          <p:attrName>style.visibility</p:attrName>
                                        </p:attrNameLst>
                                      </p:cBhvr>
                                      <p:to>
                                        <p:strVal val="visible"/>
                                      </p:to>
                                    </p:set>
                                    <p:animEffect filter="fade" transition="in">
                                      <p:cBhvr>
                                        <p:cTn dur="500" id="16"/>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5"/>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11500-44BA-B1B7-9704-567CBCDEC12F}"/>
              </a:ext>
            </a:extLst>
          </p:cNvPr>
          <p:cNvSpPr txBox="1"/>
          <p:nvPr/>
        </p:nvSpPr>
        <p:spPr>
          <a:xfrm>
            <a:off x="5134708" y="3188677"/>
            <a:ext cx="1042273" cy="461665"/>
          </a:xfrm>
          <a:prstGeom prst="rect">
            <a:avLst/>
          </a:prstGeom>
          <a:noFill/>
        </p:spPr>
        <p:txBody>
          <a:bodyPr rtlCol="0" wrap="none">
            <a:spAutoFit/>
          </a:bodyPr>
          <a:lstStyle/>
          <a:p txid="8a375531b9e0fe59221b32723ee99265">
            <a:pPr algn="l">
              <a:buClr>
                <a:srgbClr val="008CCF"/>
              </a:buClr>
            </a:pPr>
            <a:r>
              <a:rPr lang="fr-FR" sz="2400"/>
              <a:t>Démo</a:t>
            </a:r>
          </a:p>
        </p:txBody>
      </p:sp>
    </p:spTree>
    <p:custDataLst>
      <p:tags r:id="rId1"/>
    </p:custDataLst>
    <p:extLst>
      <p:ext uri="{BB962C8B-B14F-4D97-AF65-F5344CB8AC3E}">
        <p14:creationId xmlns:p14="http://schemas.microsoft.com/office/powerpoint/2010/main" val="271546113"/>
      </p:ext>
    </p:extLst>
  </p:cSld>
  <p:clrMapOvr>
    <a:masterClrMapping/>
  </p:clrMapOvr>
  <mc:AlternateContent xmlns:mc="http://schemas.openxmlformats.org/markup-compatibility/2006" xmlns:p14="http://schemas.microsoft.com/office/powerpoint/2010/main">
    <mc:Choice Requires="p14">
      <p:transition advTm="305281" p14:dur="2000" spd="slow"/>
    </mc:Choice>
    <mc:Fallback xmlns="">
      <p:transition advTm="305281"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7D94-9C8E-4407-BFED-310CCD223E26}"/>
              </a:ext>
            </a:extLst>
          </p:cNvPr>
          <p:cNvSpPr>
            <a:spLocks noGrp="1"/>
          </p:cNvSpPr>
          <p:nvPr>
            <p:ph type="title"/>
          </p:nvPr>
        </p:nvSpPr>
        <p:spPr/>
        <p:txBody>
          <a:bodyPr/>
          <a:lstStyle/>
          <a:p txid="9f1e6349c7025d8e10c0a7ebfb44e881">
            <a:r>
              <a:rPr lang="es-ES"/>
              <a:t>Résumé</a:t>
            </a:r>
          </a:p>
        </p:txBody>
      </p:sp>
      <p:sp>
        <p:nvSpPr>
          <p:cNvPr id="3" name="TextBox 2">
            <a:extLst>
              <a:ext uri="{FF2B5EF4-FFF2-40B4-BE49-F238E27FC236}">
                <a16:creationId xmlns:a16="http://schemas.microsoft.com/office/drawing/2014/main" id="{538E5BDF-183E-7D8D-3E7E-2D7E958B68EB}"/>
              </a:ext>
            </a:extLst>
          </p:cNvPr>
          <p:cNvSpPr txBox="1"/>
          <p:nvPr/>
        </p:nvSpPr>
        <p:spPr>
          <a:xfrm>
            <a:off x="1413753" y="1274690"/>
            <a:ext cx="5784715" cy="461665"/>
          </a:xfrm>
          <a:prstGeom prst="rect">
            <a:avLst/>
          </a:prstGeom>
          <a:noFill/>
        </p:spPr>
        <p:txBody>
          <a:bodyPr rtlCol="0" wrap="square">
            <a:spAutoFit/>
          </a:bodyPr>
          <a:lstStyle/>
          <a:p txid="d386f3594ffb1df67c2aa66f57285c35">
            <a:pPr algn="l">
              <a:buClr>
                <a:srgbClr val="008CCF"/>
              </a:buClr>
            </a:pPr>
            <a:r>
              <a:rPr lang="es-ES" sz="2400"/>
              <a:t>Pour créer un élément de données :</a:t>
            </a:r>
          </a:p>
        </p:txBody>
      </p:sp>
      <p:sp>
        <p:nvSpPr>
          <p:cNvPr id="25" name="TextBox 24">
            <a:extLst>
              <a:ext uri="{FF2B5EF4-FFF2-40B4-BE49-F238E27FC236}">
                <a16:creationId xmlns:a16="http://schemas.microsoft.com/office/drawing/2014/main" id="{2205779E-D459-01CE-CE92-AC27182FC428}"/>
              </a:ext>
            </a:extLst>
          </p:cNvPr>
          <p:cNvSpPr txBox="1"/>
          <p:nvPr/>
        </p:nvSpPr>
        <p:spPr>
          <a:xfrm>
            <a:off x="1188357" y="1669471"/>
            <a:ext cx="5335814" cy="5565947"/>
          </a:xfrm>
          <a:prstGeom prst="rect">
            <a:avLst/>
          </a:prstGeom>
          <a:noFill/>
        </p:spPr>
        <p:txBody>
          <a:bodyPr rtlCol="0" wrap="square">
            <a:spAutoFit/>
          </a:bodyPr>
          <a:lstStyle/>
          <a:p txid="d14cbdc159fbefa502550f40844400cd">
            <a:pPr algn="l" indent="-457200" marL="457200">
              <a:lnSpc>
                <a:spcPts val="3300"/>
              </a:lnSpc>
              <a:buClr>
                <a:srgbClr val="008CCF"/>
              </a:buClr>
              <a:buFont typeface="+mj-lt"/>
              <a:buAutoNum type="arabicPeriod"/>
            </a:pPr>
            <a:r>
              <a:rPr dirty="0" lang="en-US" sz="2400"/>
              <a:t>Allez à l'application Maintenance</a:t>
            </a:r>
            <a:r>
              <a:rPr dirty="0" lang="en-US" sz="2400">
                <a:latin typeface="+mj-lt"/>
              </a:rPr>
            </a:r>
            <a:r>
              <a:rPr dirty="0" lang="en-US" sz="2400"/>
            </a:r>
          </a:p>
          <a:p txid="5f6eb504892f250add8c2ce285ada149">
            <a:pPr algn="l" indent="-457200" marL="457200">
              <a:lnSpc>
                <a:spcPts val="3300"/>
              </a:lnSpc>
              <a:buClr>
                <a:srgbClr val="008CCF"/>
              </a:buClr>
              <a:buFont typeface="+mj-lt"/>
              <a:buAutoNum type="arabicPeriod"/>
            </a:pPr>
            <a:r>
              <a:rPr dirty="0" lang="en-US" sz="2400"/>
              <a:t>Sélectionnez l'onglet Eléments de données</a:t>
            </a:r>
            <a:r>
              <a:rPr dirty="0" lang="en-US" sz="2400">
                <a:latin typeface="+mj-lt"/>
              </a:rPr>
            </a:r>
            <a:r>
              <a:rPr dirty="0" lang="en-US" sz="2400"/>
            </a:r>
          </a:p>
          <a:p txid="a9cdf3f137651b3336d67808594adeea">
            <a:pPr algn="l" indent="-457200" marL="457200">
              <a:lnSpc>
                <a:spcPts val="3300"/>
              </a:lnSpc>
              <a:buClr>
                <a:srgbClr val="008CCF"/>
              </a:buClr>
              <a:buFont typeface="+mj-lt"/>
              <a:buAutoNum type="arabicPeriod"/>
            </a:pPr>
            <a:r>
              <a:rPr dirty="0" lang="en-US" sz="2400"/>
              <a:t>Ouvrez la page de gestion des éléments de données</a:t>
            </a:r>
            <a:r>
              <a:rPr dirty="0" lang="en-US" sz="2400">
                <a:latin typeface="+mj-lt"/>
              </a:rPr>
            </a:r>
          </a:p>
          <a:p txid="a9b445edfc657980620ede400878c96f">
            <a:pPr algn="l" indent="-457200" marL="457200">
              <a:lnSpc>
                <a:spcPts val="3300"/>
              </a:lnSpc>
              <a:buClr>
                <a:srgbClr val="008CCF"/>
              </a:buClr>
              <a:buFont typeface="+mj-lt"/>
              <a:buAutoNum type="arabicPeriod"/>
            </a:pPr>
            <a:r>
              <a:rPr dirty="0" lang="en-US" sz="2400"/>
              <a:t>Cliquez sur le bouton +</a:t>
            </a:r>
            <a:r>
              <a:rPr dirty="0" lang="en-US" sz="2400">
                <a:latin typeface="+mj-lt"/>
              </a:rPr>
            </a:r>
            <a:r>
              <a:rPr dirty="0" lang="en-US" sz="2400"/>
            </a:r>
          </a:p>
          <a:p txid="60ee0569a55be5cf213067847783c796">
            <a:pPr algn="l" indent="-457200" marL="457200">
              <a:lnSpc>
                <a:spcPts val="3300"/>
              </a:lnSpc>
              <a:buClr>
                <a:srgbClr val="008CCF"/>
              </a:buClr>
              <a:buFont typeface="+mj-lt"/>
              <a:buAutoNum type="arabicPeriod"/>
            </a:pPr>
            <a:r>
              <a:rPr dirty="0" lang="en-US" sz="2400"/>
              <a:t>Renseignez les champs requis :</a:t>
            </a:r>
          </a:p>
          <a:p txid="4e140ba723a03baa6948340bf90e2ef6">
            <a:pPr indent="-457200" lvl="1" marL="914400">
              <a:lnSpc>
                <a:spcPts val="3300"/>
              </a:lnSpc>
              <a:buClr>
                <a:srgbClr val="008CCF"/>
              </a:buClr>
              <a:buFont charset="0" panose="020B0604020202020204" pitchFamily="34" typeface="Arial"/>
              <a:buChar char="•"/>
            </a:pPr>
            <a:r>
              <a:rPr dirty="0" lang="en-US" sz="2400"/>
              <a:t>Nom</a:t>
            </a:r>
          </a:p>
          <a:p txid="f5b382a5cd9f363307d72f8181f1b48c">
            <a:pPr indent="-457200" lvl="1" marL="914400">
              <a:lnSpc>
                <a:spcPts val="3300"/>
              </a:lnSpc>
              <a:buClr>
                <a:srgbClr val="008CCF"/>
              </a:buClr>
              <a:buFont charset="0" panose="020B0604020202020204" pitchFamily="34" typeface="Arial"/>
              <a:buChar char="•"/>
            </a:pPr>
            <a:r>
              <a:rPr dirty="0" lang="en-US" sz="2400"/>
              <a:t>Nom abrégé</a:t>
            </a:r>
          </a:p>
          <a:p txid="91b4ff13827ee5dfd39d40b85176e0c7">
            <a:pPr indent="-457200" lvl="1" marL="914400">
              <a:lnSpc>
                <a:spcPts val="3300"/>
              </a:lnSpc>
              <a:buClr>
                <a:srgbClr val="008CCF"/>
              </a:buClr>
              <a:buFont charset="0" panose="020B0604020202020204" pitchFamily="34" typeface="Arial"/>
              <a:buChar char="•"/>
            </a:pPr>
            <a:r>
              <a:rPr dirty="0" lang="en-US" sz="2400"/>
              <a:t>Type de domaine</a:t>
            </a:r>
          </a:p>
          <a:p txid="6ebc1b385838fd5ae0d61fa7be98ba8f">
            <a:pPr indent="-457200" lvl="1" marL="914400">
              <a:lnSpc>
                <a:spcPts val="3300"/>
              </a:lnSpc>
              <a:buClr>
                <a:srgbClr val="008CCF"/>
              </a:buClr>
              <a:buFont charset="0" panose="020B0604020202020204" pitchFamily="34" typeface="Arial"/>
              <a:buChar char="•"/>
            </a:pPr>
            <a:r>
              <a:rPr dirty="0" lang="en-US" sz="2400"/>
              <a:t>Type de valeur</a:t>
            </a:r>
          </a:p>
          <a:p txid="23d3dc65e744a8a824edddd05c4ca392">
            <a:pPr indent="-457200" lvl="1" marL="914400">
              <a:lnSpc>
                <a:spcPts val="3300"/>
              </a:lnSpc>
              <a:buClr>
                <a:srgbClr val="008CCF"/>
              </a:buClr>
              <a:buFont charset="0" panose="020B0604020202020204" pitchFamily="34" typeface="Arial"/>
              <a:buChar char="•"/>
            </a:pPr>
            <a:r>
              <a:rPr dirty="0" lang="en-US" sz="2400"/>
              <a:t>Type d'agrégation</a:t>
            </a:r>
          </a:p>
          <a:p txid="1b2ce9014f780ca94f9519ba8dfb3497">
            <a:pPr indent="-457200" lvl="1" marL="914400">
              <a:lnSpc>
                <a:spcPts val="3300"/>
              </a:lnSpc>
              <a:buClr>
                <a:srgbClr val="008CCF"/>
              </a:buClr>
              <a:buFont charset="0" panose="020B0604020202020204" pitchFamily="34" typeface="Arial"/>
              <a:buChar char="•"/>
            </a:pPr>
            <a:r>
              <a:rPr dirty="0" lang="en-US" sz="2400"/>
              <a:t>Combinaison de catégories</a:t>
            </a:r>
          </a:p>
          <a:p>
            <a:pPr algn="l" indent="-457200" marL="457200">
              <a:lnSpc>
                <a:spcPts val="3300"/>
              </a:lnSpc>
              <a:buClr>
                <a:srgbClr val="008CCF"/>
              </a:buClr>
              <a:buFont typeface="+mj-lt"/>
              <a:buAutoNum type="arabicPeriod"/>
            </a:pPr>
            <a:endParaRPr dirty="0" lang="en-US" sz="2400"/>
          </a:p>
        </p:txBody>
      </p:sp>
      <p:sp>
        <p:nvSpPr>
          <p:cNvPr id="37" name="TextBox 36">
            <a:extLst>
              <a:ext uri="{FF2B5EF4-FFF2-40B4-BE49-F238E27FC236}">
                <a16:creationId xmlns:a16="http://schemas.microsoft.com/office/drawing/2014/main" id="{61A388F4-B5EC-3EE9-595B-18FB3FBA90C5}"/>
              </a:ext>
            </a:extLst>
          </p:cNvPr>
          <p:cNvSpPr txBox="1"/>
          <p:nvPr/>
        </p:nvSpPr>
        <p:spPr>
          <a:xfrm>
            <a:off x="6210300" y="1669471"/>
            <a:ext cx="5335814" cy="2180405"/>
          </a:xfrm>
          <a:prstGeom prst="rect">
            <a:avLst/>
          </a:prstGeom>
          <a:noFill/>
        </p:spPr>
        <p:txBody>
          <a:bodyPr rtlCol="0" wrap="square">
            <a:spAutoFit/>
          </a:bodyPr>
          <a:lstStyle/>
          <a:p txid="724fcd2f95b0c2156eb8a4e12449540d">
            <a:pPr algn="l" indent="-457200" marL="457200">
              <a:lnSpc>
                <a:spcPts val="3300"/>
              </a:lnSpc>
              <a:buClr>
                <a:srgbClr val="008CCF"/>
              </a:buClr>
              <a:buFont typeface="+mj-lt"/>
              <a:buAutoNum startAt="5" type="arabicPeriod"/>
            </a:pPr>
            <a:r>
              <a:rPr lang="es-ES" sz="2400"/>
              <a:t>Ce que nous recommandons :</a:t>
            </a:r>
          </a:p>
          <a:p txid="d0042a700e9bdf79689d63ee6846dc0e">
            <a:pPr indent="-457200" lvl="1" marL="914400">
              <a:lnSpc>
                <a:spcPts val="3300"/>
              </a:lnSpc>
              <a:buClr>
                <a:srgbClr val="008CCF"/>
              </a:buClr>
              <a:buFont charset="0" panose="020B0604020202020204" pitchFamily="34" typeface="Arial"/>
              <a:buChar char="•"/>
            </a:pPr>
            <a:r>
              <a:rPr lang="es-ES" sz="2400"/>
              <a:t>Description</a:t>
            </a:r>
          </a:p>
          <a:p txid="1bb11c507f1fb8b31c2922629a2ca978">
            <a:pPr indent="-457200" lvl="1" marL="914400">
              <a:lnSpc>
                <a:spcPts val="3300"/>
              </a:lnSpc>
              <a:buClr>
                <a:srgbClr val="008CCF"/>
              </a:buClr>
              <a:buFont charset="0" panose="020B0604020202020204" pitchFamily="34" typeface="Arial"/>
              <a:buChar char="•"/>
            </a:pPr>
            <a:r>
              <a:rPr lang="es-ES" sz="2400"/>
              <a:t>Nom du formulaire</a:t>
            </a:r>
          </a:p>
          <a:p txid="c5062d7c32f6005603124df208150dc3">
            <a:pPr indent="-457200" marL="457200">
              <a:lnSpc>
                <a:spcPts val="3300"/>
              </a:lnSpc>
              <a:buClr>
                <a:srgbClr val="008CCF"/>
              </a:buClr>
              <a:buFont typeface="+mj-lt"/>
              <a:buAutoNum startAt="5" type="arabicPeriod"/>
            </a:pPr>
            <a:r>
              <a:rPr lang="es-ES" sz="2400"/>
              <a:t>Cliquez sur Enregistrer</a:t>
            </a:r>
            <a:r>
              <a:rPr lang="es-ES" sz="2400">
                <a:latin typeface="+mj-lt"/>
              </a:rPr>
            </a:r>
          </a:p>
          <a:p>
            <a:pPr algn="l" indent="-457200" marL="457200">
              <a:lnSpc>
                <a:spcPts val="3300"/>
              </a:lnSpc>
              <a:buClr>
                <a:srgbClr val="008CCF"/>
              </a:buClr>
              <a:buFont typeface="+mj-lt"/>
              <a:buAutoNum startAt="5" type="arabicPeriod"/>
            </a:pPr>
            <a:endParaRPr lang="es-ES" sz="2400"/>
          </a:p>
        </p:txBody>
      </p:sp>
    </p:spTree>
    <p:custDataLst>
      <p:tags r:id="rId1"/>
    </p:custDataLst>
    <p:extLst>
      <p:ext uri="{BB962C8B-B14F-4D97-AF65-F5344CB8AC3E}">
        <p14:creationId xmlns:p14="http://schemas.microsoft.com/office/powerpoint/2010/main" val="81434064"/>
      </p:ext>
    </p:extLst>
  </p:cSld>
  <p:clrMapOvr>
    <a:masterClrMapping/>
  </p:clrMapOvr>
  <mc:AlternateContent xmlns:mc="http://schemas.openxmlformats.org/markup-compatibility/2006" xmlns:p14="http://schemas.microsoft.com/office/powerpoint/2010/main">
    <mc:Choice Requires="p14">
      <p:transition advTm="41832" p14:dur="2000" spd="slow"/>
    </mc:Choice>
    <mc:Fallback xmlns="">
      <p:transition advTm="4183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5">
                                            <p:txEl>
                                              <p:pRg end="0" st="0"/>
                                            </p:txEl>
                                          </p:spTgt>
                                        </p:tgtEl>
                                        <p:attrNameLst>
                                          <p:attrName>style.visibility</p:attrName>
                                        </p:attrNameLst>
                                      </p:cBhvr>
                                      <p:to>
                                        <p:strVal val="visible"/>
                                      </p:to>
                                    </p:set>
                                    <p:animEffect filter="fade" transition="in">
                                      <p:cBhvr>
                                        <p:cTn dur="500" id="12"/>
                                        <p:tgtEl>
                                          <p:spTgt spid="2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25">
                                            <p:txEl>
                                              <p:pRg end="1" st="1"/>
                                            </p:txEl>
                                          </p:spTgt>
                                        </p:tgtEl>
                                        <p:attrNameLst>
                                          <p:attrName>style.visibility</p:attrName>
                                        </p:attrNameLst>
                                      </p:cBhvr>
                                      <p:to>
                                        <p:strVal val="visible"/>
                                      </p:to>
                                    </p:set>
                                    <p:animEffect filter="fade" transition="in">
                                      <p:cBhvr>
                                        <p:cTn dur="500" id="17"/>
                                        <p:tgtEl>
                                          <p:spTgt spid="2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25">
                                            <p:txEl>
                                              <p:pRg end="2" st="2"/>
                                            </p:txEl>
                                          </p:spTgt>
                                        </p:tgtEl>
                                        <p:attrNameLst>
                                          <p:attrName>style.visibility</p:attrName>
                                        </p:attrNameLst>
                                      </p:cBhvr>
                                      <p:to>
                                        <p:strVal val="visible"/>
                                      </p:to>
                                    </p:set>
                                    <p:animEffect filter="fade" transition="in">
                                      <p:cBhvr>
                                        <p:cTn dur="500" id="22"/>
                                        <p:tgtEl>
                                          <p:spTgt spid="2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xEl>
                                              <p:pRg end="3" st="3"/>
                                            </p:txEl>
                                          </p:spTgt>
                                        </p:tgtEl>
                                        <p:attrNameLst>
                                          <p:attrName>style.visibility</p:attrName>
                                        </p:attrNameLst>
                                      </p:cBhvr>
                                      <p:to>
                                        <p:strVal val="visible"/>
                                      </p:to>
                                    </p:set>
                                    <p:animEffect filter="fade" transition="in">
                                      <p:cBhvr>
                                        <p:cTn dur="500" id="27"/>
                                        <p:tgtEl>
                                          <p:spTgt spid="2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25">
                                            <p:txEl>
                                              <p:pRg end="4" st="4"/>
                                            </p:txEl>
                                          </p:spTgt>
                                        </p:tgtEl>
                                        <p:attrNameLst>
                                          <p:attrName>style.visibility</p:attrName>
                                        </p:attrNameLst>
                                      </p:cBhvr>
                                      <p:to>
                                        <p:strVal val="visible"/>
                                      </p:to>
                                    </p:set>
                                    <p:animEffect filter="fade" transition="in">
                                      <p:cBhvr>
                                        <p:cTn dur="500" id="32"/>
                                        <p:tgtEl>
                                          <p:spTgt spid="2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25">
                                            <p:txEl>
                                              <p:pRg end="5" st="5"/>
                                            </p:txEl>
                                          </p:spTgt>
                                        </p:tgtEl>
                                        <p:attrNameLst>
                                          <p:attrName>style.visibility</p:attrName>
                                        </p:attrNameLst>
                                      </p:cBhvr>
                                      <p:to>
                                        <p:strVal val="visible"/>
                                      </p:to>
                                    </p:set>
                                    <p:animEffect filter="fade" transition="in">
                                      <p:cBhvr>
                                        <p:cTn dur="500" id="37"/>
                                        <p:tgtEl>
                                          <p:spTgt spid="2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25">
                                            <p:txEl>
                                              <p:pRg end="6" st="6"/>
                                            </p:txEl>
                                          </p:spTgt>
                                        </p:tgtEl>
                                        <p:attrNameLst>
                                          <p:attrName>style.visibility</p:attrName>
                                        </p:attrNameLst>
                                      </p:cBhvr>
                                      <p:to>
                                        <p:strVal val="visible"/>
                                      </p:to>
                                    </p:set>
                                    <p:animEffect filter="fade" transition="in">
                                      <p:cBhvr>
                                        <p:cTn dur="500" id="42"/>
                                        <p:tgtEl>
                                          <p:spTgt spid="2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25">
                                            <p:txEl>
                                              <p:pRg end="7" st="7"/>
                                            </p:txEl>
                                          </p:spTgt>
                                        </p:tgtEl>
                                        <p:attrNameLst>
                                          <p:attrName>style.visibility</p:attrName>
                                        </p:attrNameLst>
                                      </p:cBhvr>
                                      <p:to>
                                        <p:strVal val="visible"/>
                                      </p:to>
                                    </p:set>
                                    <p:animEffect filter="fade" transition="in">
                                      <p:cBhvr>
                                        <p:cTn dur="500" id="47"/>
                                        <p:tgtEl>
                                          <p:spTgt spid="2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grpId="0" id="50" nodeType="clickEffect" presetClass="entr" presetID="10" presetSubtype="0">
                                  <p:stCondLst>
                                    <p:cond delay="0"/>
                                  </p:stCondLst>
                                  <p:childTnLst>
                                    <p:set>
                                      <p:cBhvr>
                                        <p:cTn dur="1" fill="hold" id="51">
                                          <p:stCondLst>
                                            <p:cond delay="0"/>
                                          </p:stCondLst>
                                        </p:cTn>
                                        <p:tgtEl>
                                          <p:spTgt spid="25">
                                            <p:txEl>
                                              <p:pRg end="8" st="8"/>
                                            </p:txEl>
                                          </p:spTgt>
                                        </p:tgtEl>
                                        <p:attrNameLst>
                                          <p:attrName>style.visibility</p:attrName>
                                        </p:attrNameLst>
                                      </p:cBhvr>
                                      <p:to>
                                        <p:strVal val="visible"/>
                                      </p:to>
                                    </p:set>
                                    <p:animEffect filter="fade" transition="in">
                                      <p:cBhvr>
                                        <p:cTn dur="500" id="52"/>
                                        <p:tgtEl>
                                          <p:spTgt spid="25">
                                            <p:txEl>
                                              <p:pRg end="8" st="8"/>
                                            </p:txEl>
                                          </p:spTgt>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25">
                                            <p:txEl>
                                              <p:pRg end="9" st="9"/>
                                            </p:txEl>
                                          </p:spTgt>
                                        </p:tgtEl>
                                        <p:attrNameLst>
                                          <p:attrName>style.visibility</p:attrName>
                                        </p:attrNameLst>
                                      </p:cBhvr>
                                      <p:to>
                                        <p:strVal val="visible"/>
                                      </p:to>
                                    </p:set>
                                    <p:animEffect filter="fade" transition="in">
                                      <p:cBhvr>
                                        <p:cTn dur="500" id="57"/>
                                        <p:tgtEl>
                                          <p:spTgt spid="25">
                                            <p:txEl>
                                              <p:pRg end="9" st="9"/>
                                            </p:txEl>
                                          </p:spTgt>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25">
                                            <p:txEl>
                                              <p:pRg end="10" st="10"/>
                                            </p:txEl>
                                          </p:spTgt>
                                        </p:tgtEl>
                                        <p:attrNameLst>
                                          <p:attrName>style.visibility</p:attrName>
                                        </p:attrNameLst>
                                      </p:cBhvr>
                                      <p:to>
                                        <p:strVal val="visible"/>
                                      </p:to>
                                    </p:set>
                                    <p:animEffect filter="fade" transition="in">
                                      <p:cBhvr>
                                        <p:cTn dur="500" id="62"/>
                                        <p:tgtEl>
                                          <p:spTgt spid="25">
                                            <p:txEl>
                                              <p:pRg end="10" st="10"/>
                                            </p:txEl>
                                          </p:spTgt>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37">
                                            <p:txEl>
                                              <p:pRg end="0" st="0"/>
                                            </p:txEl>
                                          </p:spTgt>
                                        </p:tgtEl>
                                        <p:attrNameLst>
                                          <p:attrName>style.visibility</p:attrName>
                                        </p:attrNameLst>
                                      </p:cBhvr>
                                      <p:to>
                                        <p:strVal val="visible"/>
                                      </p:to>
                                    </p:set>
                                    <p:animEffect filter="fade" transition="in">
                                      <p:cBhvr>
                                        <p:cTn dur="500" id="67"/>
                                        <p:tgtEl>
                                          <p:spTgt spid="37">
                                            <p:txEl>
                                              <p:pRg end="0" st="0"/>
                                            </p:txEl>
                                          </p:spTgt>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37">
                                            <p:txEl>
                                              <p:pRg end="1" st="1"/>
                                            </p:txEl>
                                          </p:spTgt>
                                        </p:tgtEl>
                                        <p:attrNameLst>
                                          <p:attrName>style.visibility</p:attrName>
                                        </p:attrNameLst>
                                      </p:cBhvr>
                                      <p:to>
                                        <p:strVal val="visible"/>
                                      </p:to>
                                    </p:set>
                                    <p:animEffect filter="fade" transition="in">
                                      <p:cBhvr>
                                        <p:cTn dur="500" id="72"/>
                                        <p:tgtEl>
                                          <p:spTgt spid="37">
                                            <p:txEl>
                                              <p:pRg end="1" st="1"/>
                                            </p:txEl>
                                          </p:spTgt>
                                        </p:tgtEl>
                                      </p:cBhvr>
                                    </p:animEffect>
                                  </p:childTnLst>
                                </p:cTn>
                              </p:par>
                            </p:childTnLst>
                          </p:cTn>
                        </p:par>
                      </p:childTnLst>
                    </p:cTn>
                  </p:par>
                  <p:par>
                    <p:cTn fill="hold" id="73">
                      <p:stCondLst>
                        <p:cond delay="indefinite"/>
                      </p:stCondLst>
                      <p:childTnLst>
                        <p:par>
                          <p:cTn fill="hold" id="74">
                            <p:stCondLst>
                              <p:cond delay="0"/>
                            </p:stCondLst>
                            <p:childTnLst>
                              <p:par>
                                <p:cTn fill="hold" grpId="0" id="75" nodeType="clickEffect" presetClass="entr" presetID="10" presetSubtype="0">
                                  <p:stCondLst>
                                    <p:cond delay="0"/>
                                  </p:stCondLst>
                                  <p:childTnLst>
                                    <p:set>
                                      <p:cBhvr>
                                        <p:cTn dur="1" fill="hold" id="76">
                                          <p:stCondLst>
                                            <p:cond delay="0"/>
                                          </p:stCondLst>
                                        </p:cTn>
                                        <p:tgtEl>
                                          <p:spTgt spid="37">
                                            <p:txEl>
                                              <p:pRg end="2" st="2"/>
                                            </p:txEl>
                                          </p:spTgt>
                                        </p:tgtEl>
                                        <p:attrNameLst>
                                          <p:attrName>style.visibility</p:attrName>
                                        </p:attrNameLst>
                                      </p:cBhvr>
                                      <p:to>
                                        <p:strVal val="visible"/>
                                      </p:to>
                                    </p:set>
                                    <p:animEffect filter="fade" transition="in">
                                      <p:cBhvr>
                                        <p:cTn dur="500" id="77"/>
                                        <p:tgtEl>
                                          <p:spTgt spid="37">
                                            <p:txEl>
                                              <p:pRg end="2" st="2"/>
                                            </p:txEl>
                                          </p:spTgt>
                                        </p:tgtEl>
                                      </p:cBhvr>
                                    </p:animEffect>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10" presetSubtype="0">
                                  <p:stCondLst>
                                    <p:cond delay="0"/>
                                  </p:stCondLst>
                                  <p:childTnLst>
                                    <p:set>
                                      <p:cBhvr>
                                        <p:cTn dur="1" fill="hold" id="81">
                                          <p:stCondLst>
                                            <p:cond delay="0"/>
                                          </p:stCondLst>
                                        </p:cTn>
                                        <p:tgtEl>
                                          <p:spTgt spid="37">
                                            <p:txEl>
                                              <p:pRg end="3" st="3"/>
                                            </p:txEl>
                                          </p:spTgt>
                                        </p:tgtEl>
                                        <p:attrNameLst>
                                          <p:attrName>style.visibility</p:attrName>
                                        </p:attrNameLst>
                                      </p:cBhvr>
                                      <p:to>
                                        <p:strVal val="visible"/>
                                      </p:to>
                                    </p:set>
                                    <p:animEffect filter="fade" transition="in">
                                      <p:cBhvr>
                                        <p:cTn dur="500" id="82"/>
                                        <p:tgtEl>
                                          <p:spTgt spid="37">
                                            <p:txEl>
                                              <p:pRg end="3" st="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build="p" grpId="0" spid="25" uiExpand="1"/>
      <p:bldP build="p" grpId="0" spid="37" uiExpand="1"/>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3051" p14:dur="896" spd="slow">
        <p:strips/>
      </p:transition>
    </mc:Choice>
    <mc:Fallback xmlns="">
      <p:transition advClick="0" advTm="13051"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C4378C28-5158-4E6B-AF4B-9D7F5CC36921}"/>
  <p:tag name="INKNOELEADERBOARD" val="408146549"/>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tcLp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G1wulS4gruyowAAAIABAAAuAAAAdW5pdmVyc2FsL3BsYXliYWNrX2FuZF9uYXZpZ2F0aW9uX3NldHRpbmdzLnhtbHWQzQqDMBCE7z6FbyD0HAI9lxahvsCKowTyR7IKvr2JVFva9LjzzeyyIyKYlZ2irOpa0MzuyRRYcpghmvecaaQFV6sMsXI2yYwoR9IxGUsoR7Rzvg2IsLyjw/+jH9dbTeu56FxfIOVApwzkpRTYSQ5ZWtS0a93qIceAdOBLzD5Y6jVuWHtHYXichlc1f3HOps9mg7sbIH1wxrNoPqQq9XW0vgFQSwMEFAACAAgAbXC6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G1wulSbLLKZhwMAAOE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Jjrgo8NKkdiQhQ+L1YZGDvyygeztzbGNlc0aNooZtIOLpsoVrM9Zt/xgQ7mEiAesVZ4Fi2Bn7BOBZHZ8wZS2woNasfGGHFv2omNsz4vdNKLRK46cVFyyqn532RcKi1y+s/amtT20F7IGdpD3eA/UEsDBBQAAgAIAG1wulSRShrPTAQAAGYVAAAmAAAAdW5pdmVyc2FsL2h0bWxfcHVibGlzaGluZ19zZXR0aW5ncy54bWzdWN1u2kgUvs9TjLzqZXH6t0mRIcqCUVAJUOx0G61W0WAPeDbjGdczhtKrfZp9sD7JnvEAgUDSIYKtspGixMfnfOfMd/5G9s6+pgxNSC6p4DXnVeXYQYRHIqZ8XHOuwtbLUwdJhXmMmeCk5nDhoLP6kZcVQ0ZlEhClQFUigOGymqmakyiVVV13Op1WqMxy/VawQgG+rEQidbOcSMIVyd2M4Rn8UbOMSGeOYAEAv6ngc7P60RFCnkG6FHHBCKIxRM6pPhRmFypljmu0hji6Heei4HFDMJGjfDysOb+0yp+FjkFq0pRwTYmsg1CLVRXHMdVBYBbQbwQlhI4TiPbkrYOmNFZJzXlz/FrDgLq7CVOCm6NjDdMQwAFXc/yUKBxjhc2jcajIVyUXAiOKZxynNArhDdLnrznN8CbotJv+TbcX+sHNRXjZMTHsYBT6n8MdjMJ22PF30beFv7ju+4NOu/vhJuz1OmG7f2cFjK4R4rnrjHnArCjyiCwJ81RSpEOOKYMavUejJAqqnOF8TELRopDFEWaSOOivjIw/FphRNYNmOIZmuCUkO5cZidRAp63mqLwgzh2cAYTAIJfLmnj3flkTJ6drR3eN97tjbY3Sw0rhKIHiAVkZmueuihZqVLcRjhSdQGWSe4ccFYwFRZaJXNV10KXvVeEyhgdgvJHga8zpZzQULF7yRdIhibs4hfz1W9xBI0gqA+p6GeEowBzamiqgM1payGIoFVVlO7fm2uc5xQxBy8LcIegy2KA3SnAu17K4zKRupqj+R1coIv809BrRg6oBo+BF15KV/u+iYDGaiQIxegt2AkGpFSn8lxC02tBolIu0lDIsFZKlmwklUxKf2Ti6BhdpAZYw3zJGlPHwpaDf0JCMRA64BE9gGoKcSoNf2Qk4w1LegeJFjC9Mm7a7Tf/zC31AHE8wj3YEh/okaaYOgo9niAu1sAM6IlxIUiYlpnH5zuZslaenYdkikOc9ZWMNX9K0YHif8EtCVqAPmPLDeNkl8T+MwNptgidlo+vmLaGhxSmkxGDCiwgGIeXzkWoBGGGOBGczhCPYUFKPjQkVhQSJGRAGWj49QmMPZVo+jeHyAx7zmORWkMevXr95++7Xk9P31Yr7/e9/Xj5qNN/dfYa1O7O8Gw9eDuys7l0RfmD0yEVhw7Yl8lQXarzhdPvlx8K83Q39wXkjbH9qh9dbAEr2NneW5+oFun2flreKe+t0+PP2aeCfDxoXaOAHV50wqNrUUFdAu6oogSoc6Su2jU3vKoQs+lbwOlk2iv2B/8kKENK25xiv7SLs9qz8frDRGpi7SH/lHmIVAuyWsZmVsF0YTSlU+LOYFFZN+6Qh8zwGxdaLN310UpjZcqBBQXAeJQernGc8vH9eTv7HTG+tfrltUaKApFQb/Ucbc2+kr7MW+Jft33qd5kHpo3b8PYua3S995mn5zWntI5Pnbv2cdwTy9W+j9aN/AVBLAwQUAAIACABtcLpU603iqcMBAACLBgAAIQAAAHVuaXZlcnNhbC9odG1sX3NraW5fc2V0dGluZ3MuanNvbo2UPU/DMBCGd35FFVZUAYEW2PoRJCQGJLohBie9plEdn2W7gVL1v2MnpdjpFZJb4ldP7jO+7VnPPlEW9R562/q9Pr+E51oDpxm1hotQ5yf00umR5sUcZkUJvBAQtZDq59ODvPslKMeRqJ2mm1fnVnv+IiRoSWiK0DShVYT2QWifTlswrn3xKyhsX1RTkNfldG0Min6GwoAwfYGqZDUTncePzvz6WjBWoBr0sX4IdMEyCJyO7qdxEp8ifz3e3I6G44nPZVhKJjbPmGM/ZdkqV7gW8338OlefXm4kKDvvVQPcXt+Np0GCvNDmyUDZDpzESSvBkJQKtIZ93EmS3CRjEuYsBe4XdOfsDzRw/C9dFbowP/QwdubTkuVw3KWjKdmGWl9dOQOfZp/e0KY3CgjONqC6uEK5lh0GKBXmriPH6NAZiXJk80LkDTe9d0ZyLlnntgEHl5Or6cAH64XRT1HND3/FpTOf8ZrRzCq4ZmV4S5vN4F27JXGLy1O7psOmMORl162oz9Se4JRIxUUKlJRYkdmY9upx5zdbN1MrUDNEbpepmxJou11APYkFOoEZw7JlaTVbz7u/OcjUs85FVgexyfNs9w1QSwMEFAACAAgAbXC6VJQTsyJpAAAAbgAAABwAAAB1bml2ZXJzYWwvbG9jYWxfc2V0dGluZ3MueG1sDcwxDoMwDEDRnVNY3int1oHAxlaW0gNYxEWRHBuRgOD2ZPvD02/7MwocvKVg6vD1eCKwzuaDLg5/01C/EVIm9SSm7FANoe+qVmwm+XLOBSZYhS7eJo4lMo8Uixx2EajhU17/wB6brroBUEsDBBQAAgAIAG5wulQH8CmJSxMAAFUxAAAXAAAAdW5pdmVyc2FsL3VuaXZlcnNhbC5wbmftW39Y0ve+p9pyLc3VOfcxLWQtq9OpaSudBf5Ys2VW/spfpSI1T6k5daaAokitTVctONmW00JmpigI9ENTQaBmyZlOcSKSAmJjikCAqIiAwP1qdc6ze86993nOc5/7F3/wfPh8eH14//7x4fPlUlREqMvbHm+DQCCXsEMHjoFAb1SBQMsFb60EVlK06euBYVnesdCPQfS+jUpg8kba/vD9INA9wuqFU28C81WfHzqRBwLtPLz4WobG5IeDQLtUYQf2xxakaKS6KwYTVpRrfzC6rraA98ecP92ZLT0U+/aWz1oOXT7YQItyc17vV/PGsRX6iLc1LmF1txu/q/e/nPXNAWbScriYdjrpbOuGimzoNEfCn2OV8W/tUfjphjMnAglOAe30fdwz9D170voKeyvbbT+6ALyAfHf5LgOG/h/73wCGj1aH/GFx9X3n8MWh+d/4kO5RxZkh6g6Ve4WVe2aIMDq2MZtjkepGO2b6YP64BR5up7IyofVN5M2oVpdGatlWYJMnKRPCsA6TrMO94hwuG3t3u7IwodUFueHaEg3nzzVyP/6n5fl05tVD6wFlg1a2zelHtBfqvMBHXs53+YapvE+lLweB1j/q92pkfVmzCgQ6CQq5fke7rhQgcX6Zc3g5898Bz/+ptD4Sq4rxh1ie8VJmd3Cnd4jl+DK2zayGQPmqByTri96bORzTr77IfWQehCrPgfVG2mcjcVOYIP2lyOLJNtLCT6Ti3Hm95lo+fNWilh6BIIb+WJwM3JpC35RxNdiQBsYF2D0ulcj9S+QX5SgyQ04IEUA7zO0kS7srW6u6Tlr4rZcXbNO74RA5V+40vWT4POFcemJInwcGz6NVqE8cUTer76r2etDS/GhniymdordaoNWKgvmz4ARyUpnwI2TA1TvqvwtVVu/3nnAPIYKQ5MNI24Yd34Ewjd2NC1Q34GFr4uKgvjRRnAIGZniNb1my9orib0NiXIJ5uYoCCTTLiiWiwA8TyYHgb7W7fcFJFfCLQmjTKF2w7Mix+CV/2PUoNNCXpieX+NKrP5mNdglHjgr1PLlKl7mQSIallP6Dk4ayeoyJV/KCl9KRbO8UQ7OJqKtBrDQ3KUoCL62XP2eVAFLrL8o2tWxo95KyX4le8YHvkgW+gWYGJJJp+gxwyQI7zO8N4fM4Ig6cUhciUPrYUnIUyvFDTPo/9sRlboSCv4gIbYDqoLg4blQxEYWsqMmAR7RUr40rEz2gqoozxygBtWFMxCtL+WSmU4YeVFLkz/0+pNlPaZ9pcbepS0KTky4OUVLmVj+us1S8dNOpaOfwDL8/0iJwyXSqXL3X1lB9p+MVcV6Abxim6pUy11d5IV/tOZlePgh/qbLzNWHH0K/Ilm4NkzrADrAD7AA7wA6wA+wAO8AOsAPsADvADrAD7AA7wA6wA+wAO8AOsAPsADvADrAD/P8MbsOkL950ewVyRjFqmhHSLu3V7l+8l072W/yaXZ0vZ0uXndU10ouHw6A3lggEhLCcvivP37l0D11QinL98xbl8SV6U84az9jDA/eWbg7H3EcCG769k3qJWlaPlllGe3F2djDTROAauDklNjE3b0bHMYkJtzFJqixKK220y5tgkBXRy5jeAL3LdpPFrnhqrVFRZZjUIlJYhWVk8aoautCVw0XOOOk6LLaWIjYz0pzJnSmDdESiGEdELfQeZorAsvCSvVxh/+wcC2f24kSJxMdz1NjA73C6diZ9Neg8+XbXNan1PSnX3zZJNDLGWdQL3c+Md4WGm84X/r45VvbTM+ndwC5VFptBntUFJvCQy0BTfxzcU4kylg3GuHiIzHW6Bdvc/cEkOF/0WtbSevIs8evfrow1bpcVKtsWZVkefMMwZR0V243WTEs2qqKmTJn4dyrNrA+KfpaKtLtJZ0Eg/gXIzaJ5ulXfLj09eYo59NoCfc/gEzEuBYVMe8yFWTdbEey84odsV1Trf6h69lR55rwivipE4M7qKaYs8+GF2MnLkcNo01f20TVj7bt8A4tL63niltemyu9apPeoRx+9QF7+v6Bcn/f6yzpMPJJpmz+DPWe2lCXPxQQb+IhbuskKnInLabsFMV3DTd1mlBjSZMGl2Vybmmt7jITjPGVu3KnV9ucXjY+5ZpF9YmjDd3lklvr0rRFs8mAhbiLNpnGqQC+0NQiGCodyDbqR9nwmBmxADYmtUZ7TwzAqBlxRAIj6Y//slPuimBTLx+X59C9rlN9ITwcJmcIVc9wZtH2013Xhkeuo+V17rMsxZHWM37uDz2IhT5AncMpU3DhFf5lFNSbARchAkSFl89HG/WfYPlSPGpS8p10gNeyOkM7lRitoPccrEsiNomiVhr6WsoaBi2SPEvPI1B5KD6OHJgj4VqqQh+T/pA1w/WULaybgwKOZ0+mYeedwQmsmMeiHb+8I1pXW70FVmGLV8a4jPe1p129R0vCS8eHDouSt6ATdA494fJDNirM+vcpTWib22gbffVD6fR4Zhpbsa11UBuFiKrE+Iiknhy0NNegSIdf9ooQ8fp1ASEJWmVvdq8zMv6CrdRaOTjxX6VNcWGRmvRGAKK0v4/fPFrDipW7ld/KA0E574T3TOBdFd/9qqCE3LFD9295d/an+DU1GmdZ6nL9zh4FzfIWwXUCEaW+Jg7wj+EXFMDW/Vs6ldTV4XPMmZg+DhzKMpoKRyAUxiW16DDEP9srmk0jf8L47glIUfu09TCQX/YVyXkHNS6eIx5GsWJyMOLHvTHp30SShMRMMOXp4gP7k4prwHu3dJ/pz2gGsxnsmiObzZyrLU/RLyPDV1TDDzuuG1ETF4IP4CBIyhCD94dzG7AgZgXVtUqLUYtxDFUHeAzUZ7Wolqgw5gg2i28a5dh9/iP0mab5fYdthf4H4LLKoEeCmfTArp6dd3AC83Wez6PLAG1dUM+g1SkjJ3GqIxNv6lGAdv+mzQEaIq7NFrtZanPnTAw2qDauQrHiwTy1nZZMgVu3r1wyJTPCBRLZSRNHkJB+ccoPMNhZA5VqNwdZf28ylXcpco/K0azhPbZyVPaSLoL3QFxLkcZEYY5q9rxpHSqgI61eutpIk3sxoPJuvkmdgPxPyhrX5Gb+LyI5I9epuFZ2HnI1CyX/s04feyI7hH9gHXjn5YEMsvrNXadHXAjGOTT4KqVLhNQhrpsz+WFFsZWvvVAddJ2vPD+Ui57X7n6jKpYXZmVIlR/NwUpI1CDhik/pkHPqR+sKP2ma0SwEHWlrPdIGOesNhg03ifoFqLkt6Q/T5PVg4cmPY2eIR4hmXDerMn5QigofvUAahMy7UpygdmsI16II9W+kipDW2gt7J5KjHBT2JoiwwTmttgVYbkw36/AAZljsBZr3KR/O/tAO+XkjCI6Iory1LHvK5FESuHj7Gvb7N+tHEfY/8CNL7qArZL/n52nw0+5vxAd4nZljVDVa19rRLOA/2E9KpAF1F4fyhpCOrQReh0/415RzGLKbABni6Zk9Ckg/Js+QFIO+QmoITmy36x8fXTRUjncN5aTeHNFNaX0Viqx6wZe2PuZMNnSpf3vNPiRMFsLauGuQo5qYqgGpoOXnVS30uwS+ANgN21U1+4BIu1KsnmSnoEEGW6Ln+ZrD6/lChagrKSVTAgsSagkK1QVonFxn7jL+0qGzlXsQdp9KhqehKYwb2gxNSQxvesxteWu/3juTM1aPIfVT5o49IHilDyKSLPZiuSHB8LZ+56YQ9Kalxf8No6LhE2QduzVPKb+OD16SqU+8MPs8cpLTq5ouqVVm0zu52wfs+qemJaBtV4LSSDM5xw4N1sQkVGyOLRrTTCWQyzNauBmRXTQ+hfyWIwqX6CN7WMRNT19+8svTPYLbonXMdtJTNAx4fnf3+OCONWJ9YRnv+KTuQ9/y3Z5iJY2war1P011zzUTLes6e/2SYJjHlRgIUz11ANO2uZTXJCq6a6FyW2aKtUGjijFmplVqNoTIRXmOLwy0qDTUQcikcH0mvLjoU8rotuWFlmeIQjd+EFfS7v/KayRsmPwHkGhb609uAtqQFRBiG554uV3e3yCLi57U9+62g9SakJja0sbxwYvbC+qULUBrjAEbhWf5+lCYKIiHYDfECaQRGQh0TgAeZmpmXt10ciInEv5qERSTydTYIE0izZ9QsV7GdDDm0Asg1UzbAAhl9Wk5jKb6Et+4u/Ly3tkKbrsvwUmZ9OYbgbjEJ9FvUUJ+LBwWvmkfve29y7vQ3HS+sxH4r0PLGqDQnWltbniU4hF8zJOLpRmMEywgf05yiC1m3KRPWFO17S+F+j7fh6ualcmwkYXDn/1R2mOhcMlFHtTC62mgF72opcWHtZJYlR+wwT05DFYDJNjsZpF3My3G9X3eaYNwMQRveqoZMx0g93S+r8vhw8GY1D+CRkJgeD3fFgkoZ5sFygmkJWGWqT1epu88GnWJuLArMzJAbuxMvpHtwLRJ+0P39ED21Sqfv082LOGiTgrx6tFDykhvW7LgCwzYFF22weG38G5Ef+jADWRqbB+nmwv7EEcRUv+h4kVrAzwVxLngjID5IW6Z727NUFHO0eX6kCVwVDbbyBB0ruys6sEIGSEMtgLPP7eLAwntdKs6WQG09RU1JkDQVfQ25SPQX9+cXtB28i2S+VF6cjQaWqhzlv0UTRGjw302BWyz+Fx/PsH6FpL1vDqdq8xfoD5Pv3FvP92qlzLwBrK0x1ab40PLoYzUv4J+7qMP3NlmimmCN2BhRoBYeD+btOdIZKUbRo+WzoswjeZb/SwSypvlk9Jf/8fmbgBqo3+qqbqz41T5i6oQrPP5DI/3zEJVxB75SfbhIksBh74CECDCkOzg/6J6299OhMtr5rgz/C1J2QHWRs52MboE34FdozRlOb9l2GLgBxVro20HheAQRfPE9cLYiIRC8ssZqsKiiz7f1QSDJMK5U7lmIxVv6zx1mK35lkgfKd+5n+8U1iS2Zo+Vlr2tvq3REkd+EwwCLFEF5psHxHZ68RGR6uJPnt1XLmUM7h6ixKBO+pJZ/2uqkm3mP9bGnmfN+kxSSHouM2H3M5zOCYVb0Mm4ox2jE3kglRqRF2cy/BPk/g7r36eJW3GDC+E1DMnTYJ9ejIW0WHrQCXL6CjetriI5WRrsEoIIrQygKiEDyNKQx8R0L0BLwA5hvHE4+eNTbdyNOU/lWASn3q0a++i7yJw7A6oODwsw17PRH2UrmeGNhVo8x/V+ISTqYJgIxxka+fBsq0EVylsnb0IZAcBr2lKGp7GG8dYRrtC47EkV5Fzpt1i5EjfQrTdcx8eoDygfIWVOpxS6V7pEGRCEIzPhOJcULFoQNERImcKIMDHpGXhHTCsEelekV2LdBgKOhgXn0qS7Ccn8Drj6XJ8mKFDxL7pCtJN9aEC82B0UhYMrdTMXDo3GeBq8l9RZjkNEJuOgWP2KaF+oJxkceIOHShGntvDZffHwsJVQ/HxBn38F8zu9SjFZKG3L4VwgnqSW/O/FMfzvwvbSzzdAW3eMbEx9kmWDIr3fc+WoY1WglzEu3MPWiJiEmBEZGhBcgF8CZhnQ6Vch/Gb1fhp7T7j8bl8LVTi3WZnmE8eQoNHTOpPKpUqKn58AssWwpb0d/jWVV9jidjHYcgRM7fo183/s9DFUs9vabcfK8NUzrQEjRTyZcUq5NkI0GHKrbmI1h8XhwWPTsP74X7HRSiI9CKJYsutZ+SFkFudgvsfaAguoQzA0MEck3i6xPZYsmKbDmiqjxqgFVGYE0tMrbpkn2O6CaURWLlG2RtpoEKTjP2vHf4JAcwCU8FqzSkruPpqhIM57CimflYax4cEG+p10UrH15rHFl0HOdwV1KNUo/6ncOSR7aQbLPknKXTI8JsL1Gi7VMTTvYZ+3wU8lk0URGKmw1tde2vWwUcb2b0mxbTZdkkoCvP98ZMu//1YaOiY7p7h86u4RPxR6kxwQudwR0veeWYaf4PSdeJQnXbE/GyALfXve/vj0iadSHXm3Ucjl6ckxW8DUYV5V5qXVHg/d+xz4IQqbKf8qG7ibbqrcFQslIqEutsyotBV8jerBTelv/hVFRRrL+CkNh2T/kUW3DYXbsB9Qp9VtgXFMHcRYYbOiEdM9qLAVONPU09nB05TlMbA55orgTd+ldsyBYm/HNSsAahEcFkQSOJbqCxD/4L2V8pNcpNOEkNC5OkU2+3FvGRIvXtg7UMnFWt4+afIH7oTgaBPLtD9ayx6iKR7etpPs6CflhRO6rCcIaAYHyAPbk9LE560IvuUVU94KbFI1bCxvHdcMYVM/aIgVXFmWthsHF/S8HeFWaguKJVoLHTZlpwQVER7lDgltRSva52e+HCzGiRLguSfPhYXOvaxYNumW0LHS4UP9P3nCR1c43JohQ3v41CXSYlpUjTYnS15qlDX6gKNv8BNLUeq/GXSUZ9BqxFcgLdrp370jJIYFsCbKZRIwc9sw03vU3sVFlenfbq0frS+uko7pMWqhax0vLMzlYw+cho7vqFPJJF0ruD0TFdo7or9XFxAhXsHMXqiqo/ESQHXt/uXnmDXEwy3xNZ553GOHTPxd8tQCd5/0f/DnDJzrZBDgYeD127dbBkcSHsk4gD9I9PfvGfUEsDBBQAAgAIAG5wulTlZcaxSwAAAGoAAAAbAAAAdW5pdmVyc2FsL3VuaXZlcnNhbC5wbmcueG1ss7GvyM1RKEstKs7Mz7NVMtQzULK34+WyKShKLctMLVeoAIoBBSFASaESyDVCcMszU0oybJUszM0QYhmpmekZJbZKZqbmcEF9oJEAUEsDBBQAAgAIAOxcKlT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7FwqVB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DsXCpU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OxcKlS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7FwqVH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7FwqVJ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OxcKlS8fTX3SgAAAEkAAAAfAAAAdmlkZW9sZWN0dXJlL2xvY2FsX3NldHRpbmdzLnhtbLOxr8jNUShLLSrOzM+zVTLUM1BSSM1Lzk/JzEu3VQoNcdO1UFIoLknMS0nMyc9LtVXKy1dSsLfjssnJT07MCU4tKQEqLNa34wIAUEsBAgAAFAACAAgA6VwqVDIbuiL5AwAA4A4AABgAAAAAAAAAAQAAAAAAAAAAAG5vbmUvY29tbW9uX21lc3NhZ2VzLmxuZ1BLAQIAABQAAgAIAOlcKlQVHmAbowAAAH8BAAApAAAAAAAAAAEAAAAAAC8EAABub25lL3BsYXliYWNrX2FuZF9uYXZpZ2F0aW9uX3NldHRpbmdzLnhtbFBLAQIAABQAAgAIAOlcKlQfVIpqMAMAAMcOAAAiAAAAAAAAAAEAAAAAABkFAABub25lL2ZsYXNoX3B1Ymxpc2hpbmdfc2V0dGluZ3MueG1sUEsBAgAAFAACAAgA6VwqVHFXlJ0VAQAA0QIAABwAAAAAAAAAAQAAAAAAiQgAAG5vbmUvZmxhc2hfc2tpbl9zZXR0aW5ncy54bWxQSwECAAAUAAIACADpXCpU15twlisDAABvDgAAIQAAAAAAAAABAAAAAADYCQAAbm9uZS9odG1sX3B1Ymxpc2hpbmdfc2V0dGluZ3MueG1sUEsBAgAAFAACAAgA6VwqVI5z9vpqAAAA5QAAABwAAAAAAAAAAQAAAAAAQg0AAG5vbmUvaHRtbF9za2luX3NldHRpbmdzLmpzb25QSwECAAAUAAIACADpXCpUvH0190oAAABJAAAAFwAAAAAAAAABAAAAAADmDQAAbm9uZS9sb2NhbF9zZXR0aW5ncy54bWxQSwECAAAUAAIACABRlZ1U7gPNTEkDAADjCQAAFAAAAAAAAAABAAAAAABlDgAAdW5pdmVyc2FsL3BsYXllci54bWxQSwECAAAUAAIACABtcLpUBqKuqXIGAAAmGQAAHQAAAAAAAAABAAAAAADgEQAAdW5pdmVyc2FsL2NvbW1vbl9tZXNzYWdlcy5sbmdQSwECAAAUAAIACABtcLpUuIK7sqMAAACAAQAALgAAAAAAAAABAAAAAACNGAAAdW5pdmVyc2FsL3BsYXliYWNrX2FuZF9uYXZpZ2F0aW9uX3NldHRpbmdzLnhtbFBLAQIAABQAAgAIAG1wulRZgY6BUQQAANwVAAAnAAAAAAAAAAEAAAAAAHwZAAB1bml2ZXJzYWwvZmxhc2hfcHVibGlzaGluZ19zZXR0aW5ncy54bWxQSwECAAAUAAIACABtcLpUmyyymYcDAADhDAAAIQAAAAAAAAABAAAAAAASHgAAdW5pdmVyc2FsL2ZsYXNoX3NraW5fc2V0dGluZ3MueG1sUEsBAgAAFAACAAgAbXC6VJFKGs9MBAAAZhUAACYAAAAAAAAAAQAAAAAA2CEAAHVuaXZlcnNhbC9odG1sX3B1Ymxpc2hpbmdfc2V0dGluZ3MueG1sUEsBAgAAFAACAAgAbXC6VOtN4qnDAQAAiwYAACEAAAAAAAAAAQAAAAAAaCYAAHVuaXZlcnNhbC9odG1sX3NraW5fc2V0dGluZ3MuanNvblBLAQIAABQAAgAIAG1wulSUE7MiaQAAAG4AAAAcAAAAAAAAAAEAAAAAAGooAAB1bml2ZXJzYWwvbG9jYWxfc2V0dGluZ3MueG1sUEsBAgAAFAACAAgAbnC6VAfwKYlLEwAAVTEAABcAAAAAAAAAAAAAAAAADSkAAHVuaXZlcnNhbC91bml2ZXJzYWwucG5nUEsBAgAAFAACAAgAbnC6VOVlxrFLAAAAagAAABsAAAAAAAAAAQAAAAAAjTwAAHVuaXZlcnNhbC91bml2ZXJzYWwucG5nLnhtbFBLAQIAABQAAgAIAOxcKlT2sQ5CowUAAKUVAAAgAAAAAAAAAAEAAAAAABE9AAB2aWRlb2xlY3R1cmUvY29tbW9uX21lc3NhZ2VzLmxuZ1BLAQIAABQAAgAIAOxcKlQVHmAbowAAAH8BAAAxAAAAAAAAAAEAAAAAAPJCAAB2aWRlb2xlY3R1cmUvcGxheWJhY2tfYW5kX25hdmlnYXRpb25fc2V0dGluZ3MueG1sUEsBAgAAFAACAAgA7FwqVKeK7jYMBQAA5RkAACoAAAAAAAAAAQAAAAAA5EMAAHZpZGVvbGVjdHVyZS9mbGFzaF9wdWJsaXNoaW5nX3NldHRpbmdzLnhtbFBLAQIAABQAAgAIAOxcKlSPdlX+bwIAAIcIAAAkAAAAAAAAAAEAAAAAADhJAAB2aWRlb2xlY3R1cmUvZmxhc2hfc2tpbl9zZXR0aW5ncy54bWxQSwECAAAUAAIACADsXCpUfJ+ECgIFAABdGQAAKQAAAAAAAAABAAAAAADpSwAAdmlkZW9sZWN0dXJlL2h0bWxfcHVibGlzaGluZ19zZXR0aW5ncy54bWxQSwECAAAUAAIACADsXCpUk2hAfocBAADZBAAAJAAAAAAAAAABAAAAAAAyUQAAdmlkZW9sZWN0dXJlL2h0bWxfc2tpbl9zZXR0aW5ncy5qc29uUEsBAgAAFAACAAgA7FwqVLx9NfdKAAAASQAAAB8AAAAAAAAAAQAAAAAA+1IAAHZpZGVvbGVjdHVyZS9sb2NhbF9zZXR0aW5ncy54bWxQSwUGAAAAABgAGABqBwAAglMAAAAA"/>
  <p:tag name="ISPRING_ULTRA_SCORM_COURCE_TITLE" val="4.1.4 Creating data elements"/>
  <p:tag name="ISPRING_PRESENTATION_TITLE" val="4.1.4 Creating data elements"/>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
  <p:tag name="FLASHSPRING_ZOOM_TAG" val="63"/>
  <p:tag name="ISPRING_PRESENTATION_INFO_2" val="&lt;?xml version=&quot;1.0&quot; encoding=&quot;UTF-8&quot; standalone=&quot;no&quot; ?&gt;&#10;&lt;presentation2&gt;&#10;&#10;  &lt;slides&gt;&#10;    &lt;slide id=&quot;{5F760595-32CA-4992-BA2A-9E6049291EAF}&quot; pptId=&quot;299&quot;/&gt;&#10;    &lt;slide id=&quot;{60F63A1E-1309-4BAB-A8EC-79F5293462E8}&quot; pptId=&quot;426&quot;/&gt;&#10;    &lt;slide id=&quot;{172283E6-9F91-49A0-8E53-DB5E00C4E1A5}&quot; pptId=&quot;410&quot;/&gt;&#10;    &lt;slide id=&quot;{2F76A956-4BA8-481A-9871-EF531550C28E}&quot; pptId=&quot;411&quot;/&gt;&#10;    &lt;slide id=&quot;{19DD52C4-9D78-49BA-947B-BF58916B2FC9}&quot; pptId=&quot;432&quot;/&gt;&#10;    &lt;slide id=&quot;{0B0CA3BF-19DC-46C7-BDB7-6622F47AD853}&quot; pptId=&quot;433&quot;/&gt;&#10;    &lt;slide id=&quot;{66C5C081-EF6B-4CDF-9F0F-91220FF7E156}&quot; pptId=&quot;434&quot;/&gt;&#10;    &lt;slide id=&quot;{CDACF8BD-2BB3-42E5-80B3-603FDF8D8735}&quot; pptId=&quot;302&quot;/&gt;&#10;    &lt;slide id=&quot;{1A2D4847-7221-4DDF-8E20-CEE31D80A52F}&quot; pptId=&quot;272&quot;/&gt;&#10;  &lt;/slides&gt;&#10;&#10;  &lt;narration&gt;&#10;    &lt;audioTracks&gt;&#10;      &lt;audioTrack muted=&quot;false&quot; name=&quot;intro&quot; resource=&quot;76594626&quot; slideId=&quot;{5F760595-32CA-4992-BA2A-9E6049291EAF}&quot; startTime=&quot;0&quot; stepIndex=&quot;0&quot; volume=&quot;1&quot;&gt;&#10;        &lt;audio channels=&quot;2&quot; format=&quot;fltp&quot; sampleRate=&quot;44100&quot;/&gt;&#10;      &lt;/audioTrack&gt;&#10;      &lt;audioTrack muted=&quot;false&quot; name=&quot;outro&quot; resource=&quot;bae8ad0d&quot; slideId=&quot;{1A2D4847-7221-4DDF-8E20-CEE31D80A52F}&quot; startTime=&quot;251&quot; stepIndex=&quot;0&quot; volume=&quot;1&quot;&gt;&#10;        &lt;audio channels=&quot;2&quot; format=&quot;fltp&quot; sampleRate=&quot;44100&quot;/&gt;&#10;      &lt;/audioTrack&gt;&#10;      &lt;audioTrack muted=&quot;false&quot; name=&quot;Slide 2&quot; resource=&quot;16d0b80a&quot; slideId=&quot;{60F63A1E-1309-4BAB-A8EC-79F5293462E8}&quot; startTime=&quot;0&quot; stepIndex=&quot;0&quot; volume=&quot;1&quot;&gt;&#10;        &lt;audio channels=&quot;2&quot; format=&quot;fltp&quot; sampleRate=&quot;48000&quot;/&gt;&#10;      &lt;/audioTrack&gt;&#10;      &lt;audioTrack muted=&quot;false&quot; name=&quot;Slide 3&quot; resource=&quot;b11c45e0&quot; slideId=&quot;{172283E6-9F91-49A0-8E53-DB5E00C4E1A5}&quot; startTime=&quot;0&quot; stepIndex=&quot;0&quot; volume=&quot;1&quot;&gt;&#10;        &lt;audio channels=&quot;2&quot; format=&quot;fltp&quot; sampleRate=&quot;48000&quot;/&gt;&#10;      &lt;/audioTrack&gt;&#10;      &lt;audioTrack muted=&quot;false&quot; name=&quot;Slide 4&quot; resource=&quot;a15034f0&quot; slideId=&quot;{2F76A956-4BA8-481A-9871-EF531550C28E}&quot; startTime=&quot;0&quot; stepIndex=&quot;0&quot; volume=&quot;1&quot;&gt;&#10;        &lt;audio channels=&quot;2&quot; format=&quot;fltp&quot; sampleRate=&quot;48000&quot;/&gt;&#10;      &lt;/audioTrack&gt;&#10;      &lt;audioTrack muted=&quot;false&quot; name=&quot;Slide 5&quot; resource=&quot;5ecd660b&quot; slideId=&quot;{19DD52C4-9D78-49BA-947B-BF58916B2FC9}&quot; startTime=&quot;0&quot; stepIndex=&quot;0&quot; volume=&quot;1&quot;&gt;&#10;        &lt;audio channels=&quot;2&quot; format=&quot;fltp&quot; sampleRate=&quot;48000&quot;/&gt;&#10;      &lt;/audioTrack&gt;&#10;      &lt;audioTrack muted=&quot;false&quot; name=&quot;Slide 6&quot; resource=&quot;0f8f5d30&quot; slideId=&quot;{0B0CA3BF-19DC-46C7-BDB7-6622F47AD853}&quot; startTime=&quot;0&quot; stepIndex=&quot;0&quot; volume=&quot;1&quot;&gt;&#10;        &lt;audio channels=&quot;2&quot; format=&quot;fltp&quot; sampleRate=&quot;48000&quot;/&gt;&#10;      &lt;/audioTrack&gt;&#10;      &lt;audioTrack muted=&quot;false&quot; name=&quot;Slide 8_V2&quot; resource=&quot;adb9a33b&quot; slideId=&quot;{CDACF8BD-2BB3-42E5-80B3-603FDF8D8735}&quot; startTime=&quot;0&quot; stepIndex=&quot;0&quot; volume=&quot;1&quot;&gt;&#10;        &lt;audio channels=&quot;2&quot; format=&quot;fltp&quot; sampleRate=&quot;48000&quot;/&gt;&#10;      &lt;/audioTrack&gt;&#10;    &lt;/audioTracks&gt;&#10;    &lt;videoTracks/&gt;&#10;  &lt;/narration&gt;&#10;&#10;&lt;/presentation2&gt;&#1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quot;,&quot;onlineDestinationFolderId&quot;:&quot;b7d78bc2-c5d8-11ec-96d4-b25af816f24d&quot;,&quot;onlineDestinationUrl&quot;:&quot;dhis2-academy.ispring.com&quot;,&quot;uploadSources&quot;:true}}"/>
  <p:tag name="ISPRING_SCREEN_RECS_UPDATED" val="D:\DHIS2_Projects\DHIS2Fundamentals2.0\DHIS2Customization\iSpring\4.1.4 Creating data elements\4.1.4 Creating data elements"/>
  <p:tag name="ISPRING_RESOURCE_FOLDER" val="D:\DHIS2_Projects\DHIS2Fundamentals2.0\DHIS2Customization\iSpring\4.1.4 Creating data elements\4.1.4 Creating data elements"/>
  <p:tag name="ISPRING_PRESENTATION_PATH" val="D:\DHIS2_Projects\DHIS2Fundamentals2.0\DHIS2Customization\iSpring\4.1.4 Creating data elements\4.1.4 Creating data elements.pptx"/>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3.051"/>
  <p:tag name="ISPRING_SLIDE_ID_2" val="{1A2D4847-7221-4DDF-8E20-CEE31D80A52F}"/>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5F760595-32CA-4992-BA2A-9E6049291EAF}"/>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8984F0E-08A1-422D-AF30-E141AEC1570F}:426"/>
  <p:tag name="GENSWF_ADVANCE_TIME" val="7.632"/>
  <p:tag name="TIMING" val="|1.121|1.518|2.295"/>
  <p:tag name="ISPRING_SLIDE_ID_2" val="{60F63A1E-1309-4BAB-A8EC-79F5293462E8}"/>
</p:tagLst>
</file>

<file path=ppt/tags/tag4.xml><?xml version="1.0" encoding="utf-8"?>
<p:tagLst xmlns:a="http://schemas.openxmlformats.org/drawingml/2006/main" xmlns:r="http://schemas.openxmlformats.org/officeDocument/2006/relationships" xmlns:p="http://schemas.openxmlformats.org/presentationml/2006/main">
  <p:tag name="GENSWF_SLIDE_UID" val="{F80AABA3-5D7A-405B-B9C3-8B2A8192313D}:410"/>
  <p:tag name="ISPRING_CUSTOM_TIMING_USED" val="1"/>
  <p:tag name="ISPRING_SLIDE_INDENT_LEVEL" val="0"/>
  <p:tag name="GENSWF_ADVANCE_TIME" val="5.765"/>
  <p:tag name="TIMING" val="|0.57|1.826"/>
  <p:tag name="ISPRING_SLIDE_ID_2" val="{172283E6-9F91-49A0-8E53-DB5E00C4E1A5}"/>
</p:tagLst>
</file>

<file path=ppt/tags/tag5.xml><?xml version="1.0" encoding="utf-8"?>
<p:tagLst xmlns:a="http://schemas.openxmlformats.org/drawingml/2006/main" xmlns:r="http://schemas.openxmlformats.org/officeDocument/2006/relationships" xmlns:p="http://schemas.openxmlformats.org/presentationml/2006/main">
  <p:tag name="GENSWF_SLIDE_UID" val="{CCDD8759-4159-4A15-AD5D-06F86E7B53A4}:411"/>
  <p:tag name="ISPRING_CUSTOM_TIMING_USED" val="1"/>
  <p:tag name="ISPRING_SLIDE_INDENT_LEVEL" val="0"/>
  <p:tag name="GENSWF_ADVANCE_TIME" val="17.448"/>
  <p:tag name="TIMING" val="|2.013|7.813|4.987"/>
  <p:tag name="ISPRING_SLIDE_ID_2" val="{2F76A956-4BA8-481A-9871-EF531550C28E}"/>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E9F7B0D-9468-4577-83EB-738C32049241}:432"/>
  <p:tag name="GENSWF_ADVANCE_TIME" val="18.720"/>
  <p:tag name="TIMING" val="|4.731|2.845|2.14|6.734"/>
  <p:tag name="ISPRING_SLIDE_ID_2" val="{19DD52C4-9D78-49BA-947B-BF58916B2FC9}"/>
</p:tagLst>
</file>

<file path=ppt/tags/tag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6B8D73CF-0979-4904-8EF3-A022EA6C4603}:433"/>
  <p:tag name="GENSWF_ADVANCE_TIME" val="8.808"/>
  <p:tag name="TIMING" val="|1.546|1.972"/>
  <p:tag name="ISPRING_SLIDE_ID_2" val="{0B0CA3BF-19DC-46C7-BDB7-6622F47AD853}"/>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037E0FCC-2AA2-4FD1-A78C-4F2E5DAF867C}:434"/>
  <p:tag name="GENSWF_ADVANCE_TIME" val="305.281"/>
  <p:tag name="ISPRING_SLIDE_ID_2" val="{66C5C081-EF6B-4CDF-9F0F-91220FF7E15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4D4B566C-F828-4208-8211-1F7DC3158E1C}:302"/>
  <p:tag name="ISPRING_SLIDE_ID_2" val="{CDACF8BD-2BB3-42E5-80B3-603FDF8D8735}"/>
  <p:tag name="GENSWF_ADVANCE_TIME" val="41.832"/>
  <p:tag name="TIMING" val="|1.627|4.017|3.517|2.825|4.031|2.484|2.736|1.217|1.392|1.283|1.437|1.498|2.815|1.358|1.171|3.609"/>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16368</TotalTime>
  <Words>1140</Words>
  <Application>Microsoft Macintosh PowerPoint</Application>
  <PresentationFormat>Widescreen</PresentationFormat>
  <Paragraphs>61</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Rubik</vt:lpstr>
      <vt:lpstr>Rubik Medium</vt:lpstr>
      <vt:lpstr>DHIS2 Online Academy</vt:lpstr>
      <vt:lpstr>PowerPoint Presentation</vt:lpstr>
      <vt:lpstr>PowerPoint Presentation</vt:lpstr>
      <vt:lpstr>In this video, you will see…</vt:lpstr>
      <vt:lpstr>RMNCAH data set</vt:lpstr>
      <vt:lpstr>RMNCAH data set</vt:lpstr>
      <vt:lpstr>PowerPoint Presentation</vt:lpstr>
      <vt:lpstr>PowerPoint Presentation</vt:lpstr>
      <vt:lpstr>Summary </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4.1.4 Creating data elements</dc:title>
  <dc:subject>elearning</dc:subject>
  <dc:creator>Alejandra Avila</dc:creator>
  <cp:lastModifiedBy>Simona Sekerova</cp:lastModifiedBy>
  <cp:revision>852</cp:revision>
  <cp:lastPrinted>2021-06-09T13:32:46Z</cp:lastPrinted>
  <dcterms:created xsi:type="dcterms:W3CDTF">2021-02-03T12:41:27Z</dcterms:created>
  <dcterms:modified xsi:type="dcterms:W3CDTF">2023-04-18T08:26:39Z</dcterms:modified>
</cp:coreProperties>
</file>